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39" r:id="rId2"/>
    <p:sldId id="340" r:id="rId3"/>
    <p:sldId id="329" r:id="rId4"/>
    <p:sldId id="328" r:id="rId5"/>
    <p:sldId id="319" r:id="rId6"/>
    <p:sldId id="283" r:id="rId7"/>
    <p:sldId id="327" r:id="rId8"/>
    <p:sldId id="314" r:id="rId9"/>
    <p:sldId id="291" r:id="rId10"/>
    <p:sldId id="279" r:id="rId11"/>
    <p:sldId id="278" r:id="rId12"/>
    <p:sldId id="330" r:id="rId13"/>
    <p:sldId id="271" r:id="rId14"/>
    <p:sldId id="284" r:id="rId15"/>
    <p:sldId id="285" r:id="rId16"/>
    <p:sldId id="341" r:id="rId17"/>
    <p:sldId id="272" r:id="rId18"/>
    <p:sldId id="332" r:id="rId19"/>
    <p:sldId id="273" r:id="rId20"/>
    <p:sldId id="262" r:id="rId21"/>
    <p:sldId id="263" r:id="rId22"/>
    <p:sldId id="281" r:id="rId23"/>
    <p:sldId id="280" r:id="rId24"/>
    <p:sldId id="282" r:id="rId25"/>
    <p:sldId id="313" r:id="rId26"/>
    <p:sldId id="342" r:id="rId27"/>
    <p:sldId id="333" r:id="rId28"/>
    <p:sldId id="316" r:id="rId29"/>
    <p:sldId id="326" r:id="rId30"/>
    <p:sldId id="334" r:id="rId31"/>
    <p:sldId id="306" r:id="rId32"/>
    <p:sldId id="308" r:id="rId33"/>
    <p:sldId id="307" r:id="rId34"/>
    <p:sldId id="289" r:id="rId35"/>
    <p:sldId id="336" r:id="rId36"/>
    <p:sldId id="286" r:id="rId37"/>
    <p:sldId id="294" r:id="rId38"/>
    <p:sldId id="287" r:id="rId39"/>
    <p:sldId id="337" r:id="rId40"/>
    <p:sldId id="292" r:id="rId41"/>
    <p:sldId id="293" r:id="rId42"/>
    <p:sldId id="338" r:id="rId43"/>
    <p:sldId id="318" r:id="rId44"/>
    <p:sldId id="325" r:id="rId45"/>
    <p:sldId id="32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tigation" id="{C86D4EAD-91C2-4619-8DFF-BD40454FB980}">
          <p14:sldIdLst>
            <p14:sldId id="339"/>
            <p14:sldId id="340"/>
            <p14:sldId id="329"/>
            <p14:sldId id="328"/>
            <p14:sldId id="319"/>
            <p14:sldId id="283"/>
            <p14:sldId id="327"/>
            <p14:sldId id="314"/>
            <p14:sldId id="291"/>
            <p14:sldId id="279"/>
            <p14:sldId id="278"/>
            <p14:sldId id="330"/>
            <p14:sldId id="271"/>
            <p14:sldId id="284"/>
            <p14:sldId id="285"/>
            <p14:sldId id="341"/>
            <p14:sldId id="272"/>
            <p14:sldId id="332"/>
            <p14:sldId id="273"/>
            <p14:sldId id="262"/>
            <p14:sldId id="263"/>
            <p14:sldId id="281"/>
            <p14:sldId id="280"/>
            <p14:sldId id="282"/>
            <p14:sldId id="313"/>
            <p14:sldId id="342"/>
            <p14:sldId id="333"/>
            <p14:sldId id="316"/>
            <p14:sldId id="326"/>
            <p14:sldId id="334"/>
            <p14:sldId id="306"/>
            <p14:sldId id="308"/>
            <p14:sldId id="307"/>
            <p14:sldId id="289"/>
            <p14:sldId id="336"/>
            <p14:sldId id="286"/>
            <p14:sldId id="294"/>
            <p14:sldId id="287"/>
            <p14:sldId id="337"/>
            <p14:sldId id="292"/>
            <p14:sldId id="293"/>
          </p14:sldIdLst>
        </p14:section>
        <p14:section name="Rising temp" id="{C8D1E087-DEBA-4782-8B97-1B5DDF58D10E}">
          <p14:sldIdLst>
            <p14:sldId id="338"/>
          </p14:sldIdLst>
        </p14:section>
        <p14:section name="Climate Refugees" id="{A89E0301-D3AE-4A32-8283-C428C5CCEB39}">
          <p14:sldIdLst>
            <p14:sldId id="318"/>
          </p14:sldIdLst>
        </p14:section>
        <p14:section name="Welfare slides" id="{6696AFEE-CE66-447E-AAEA-6C7B6AF12A3C}">
          <p14:sldIdLst>
            <p14:sldId id="325"/>
            <p14:sldId id="324"/>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21" autoAdjust="0"/>
    <p:restoredTop sz="94660"/>
  </p:normalViewPr>
  <p:slideViewPr>
    <p:cSldViewPr snapToGrid="0">
      <p:cViewPr>
        <p:scale>
          <a:sx n="75" d="100"/>
          <a:sy n="75" d="100"/>
        </p:scale>
        <p:origin x="-3696" y="-1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070EC-24FA-41E5-BFB4-EB8F8687B1D6}" type="datetimeFigureOut">
              <a:rPr lang="en-US" smtClean="0"/>
              <a:t>15/10/19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91E0A-576A-40F5-909E-4BAD258650C1}" type="slidenum">
              <a:rPr lang="en-US" smtClean="0"/>
              <a:t>‹#›</a:t>
            </a:fld>
            <a:endParaRPr lang="en-US"/>
          </a:p>
        </p:txBody>
      </p:sp>
    </p:spTree>
    <p:extLst>
      <p:ext uri="{BB962C8B-B14F-4D97-AF65-F5344CB8AC3E}">
        <p14:creationId xmlns:p14="http://schemas.microsoft.com/office/powerpoint/2010/main" val="4255698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unep.fr/shared/publications/pdf/dtix1262xpa-priorityproductsandmaterials_report.pdf"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www.bbc.com/news/world-asia-india-48552199"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bbc.com/news/world-asia-india-48552199"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www.citylab.com/equity/2015/08/10-years-later-theres-still-a-lot-we-dont-know-about-where-katrina-survivors-ended-up/401216/"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www.cbsnews.com/news/sea-change-how-the-dutch-confront-the-rise-of-the-ocean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www.nytimes.com/interactive/2017/06/15/world/europe/climate-change-rotterdam.html"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s://www.cbsnews.com/news/sea-change-how-the-dutch-confront-the-rise-of-the-ocean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exastrees.blob.core.windows.net/static/Texas%20Trees%20UHI%20Sudy_Final_v4_title%20change.pdf" TargetMode="External"/><Relationship Id="rId4" Type="http://schemas.openxmlformats.org/officeDocument/2006/relationships/hyperlink" Target="https://www.theguardian.com/cities/2019/aug/20/how-us-cities-are-scrambling-to-protect-people-from-extreme-heat%23img-7"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theguardian.com/cities/ng-interactive/2018/aug/14/which-cities-are-liveable-without-air-conditioning-and-for-how-much-longer"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www.theguardian.com/cities/2019/aug/21/cooling-goo-sidewalks-and-other-strange-new-weapons-in-the-war-on-urban-heat"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www.theguardian.com/cities/2018/aug/15/what-heat-proof-city-look-like%23img-10"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www.theguardian.com/cities/2019/aug/21/cooling-goo-sidewalks-and-other-strange-new-weapons-in-the-war-on-urban-heat"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www.theguardian.com/cities/2018/aug/15/what-heat-proof-city-look-like%23img-10"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en.wikipedia.org/wiki/Breakfast_cereal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washingtonpost.com/graphics/2019/national/climate-environment/climate-change-america/"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washingtonpost.com/graphics/2019/national/climate-environment/climate-change-america/"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journals.plos.org/plosone/article?id=10.1371/journal.pone.011857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displacement.iom.int/"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unhcr.github.io/dataviz-somalia-prmn/index.html%23reason=&amp;month=2018-01-01,2018-07-31&amp;pregi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http://www.unep.fr/shared/publications/pdf/dtix1262xpa-priorityproductsandmaterials_report.pdf</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5</a:t>
            </a:fld>
            <a:endParaRPr lang="en-US"/>
          </a:p>
        </p:txBody>
      </p:sp>
    </p:spTree>
    <p:extLst>
      <p:ext uri="{BB962C8B-B14F-4D97-AF65-F5344CB8AC3E}">
        <p14:creationId xmlns:p14="http://schemas.microsoft.com/office/powerpoint/2010/main" val="3724677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https://www.bbc.com/news/world-asia-india-48552199</a:t>
            </a:r>
            <a:endParaRPr lang="en-US" dirty="0"/>
          </a:p>
          <a:p>
            <a:r>
              <a:rPr lang="en-US" sz="1200" b="1" kern="1200" dirty="0">
                <a:solidFill>
                  <a:schemeClr val="tx1"/>
                </a:solidFill>
                <a:effectLst/>
                <a:latin typeface="+mn-lt"/>
                <a:ea typeface="+mn-ea"/>
                <a:cs typeface="+mn-cs"/>
              </a:rPr>
              <a:t>Drought in India's western state of Maharashtra</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20</a:t>
            </a:fld>
            <a:endParaRPr lang="en-US"/>
          </a:p>
        </p:txBody>
      </p:sp>
    </p:spTree>
    <p:extLst>
      <p:ext uri="{BB962C8B-B14F-4D97-AF65-F5344CB8AC3E}">
        <p14:creationId xmlns:p14="http://schemas.microsoft.com/office/powerpoint/2010/main" val="286516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Hatkarwadi</a:t>
            </a:r>
            <a:r>
              <a:rPr lang="en-US" sz="1200" kern="1200" dirty="0">
                <a:solidFill>
                  <a:schemeClr val="tx1"/>
                </a:solidFill>
                <a:effectLst/>
                <a:latin typeface="+mn-lt"/>
                <a:ea typeface="+mn-ea"/>
                <a:cs typeface="+mn-cs"/>
              </a:rPr>
              <a:t> has 35 wells, most of which are dry.</a:t>
            </a:r>
          </a:p>
          <a:p>
            <a:r>
              <a:rPr lang="en-US" dirty="0">
                <a:hlinkClick r:id="rId3"/>
              </a:rPr>
              <a:t>https://www.bbc.com/news/world-asia-india-48552199</a:t>
            </a:r>
            <a:endParaRPr lang="en-US" dirty="0"/>
          </a:p>
          <a:p>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21</a:t>
            </a:fld>
            <a:endParaRPr lang="en-US"/>
          </a:p>
        </p:txBody>
      </p:sp>
    </p:spTree>
    <p:extLst>
      <p:ext uri="{BB962C8B-B14F-4D97-AF65-F5344CB8AC3E}">
        <p14:creationId xmlns:p14="http://schemas.microsoft.com/office/powerpoint/2010/main" val="2126124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Desertification. https://greentumble.com/causes-and-effects-of-desertification/</a:t>
            </a:r>
          </a:p>
          <a:p>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22</a:t>
            </a:fld>
            <a:endParaRPr lang="en-US"/>
          </a:p>
        </p:txBody>
      </p:sp>
    </p:spTree>
    <p:extLst>
      <p:ext uri="{BB962C8B-B14F-4D97-AF65-F5344CB8AC3E}">
        <p14:creationId xmlns:p14="http://schemas.microsoft.com/office/powerpoint/2010/main" val="1897137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http://clivethompson.net/2016/05/31/the-conflict-shoreline-a-map-that-correlates-climate-change-to-drone-strikes/</a:t>
            </a:r>
          </a:p>
        </p:txBody>
      </p:sp>
      <p:sp>
        <p:nvSpPr>
          <p:cNvPr id="4" name="Slide Number Placeholder 3"/>
          <p:cNvSpPr>
            <a:spLocks noGrp="1"/>
          </p:cNvSpPr>
          <p:nvPr>
            <p:ph type="sldNum" sz="quarter" idx="5"/>
          </p:nvPr>
        </p:nvSpPr>
        <p:spPr/>
        <p:txBody>
          <a:bodyPr/>
          <a:lstStyle/>
          <a:p>
            <a:fld id="{F4E91E0A-576A-40F5-909E-4BAD258650C1}" type="slidenum">
              <a:rPr lang="en-US" smtClean="0"/>
              <a:t>23</a:t>
            </a:fld>
            <a:endParaRPr lang="en-US"/>
          </a:p>
        </p:txBody>
      </p:sp>
    </p:spTree>
    <p:extLst>
      <p:ext uri="{BB962C8B-B14F-4D97-AF65-F5344CB8AC3E}">
        <p14:creationId xmlns:p14="http://schemas.microsoft.com/office/powerpoint/2010/main" val="70926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Ma'ale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Adumim</a:t>
            </a:r>
            <a:r>
              <a:rPr lang="en-US" sz="1200" b="0" i="0" kern="1200" dirty="0">
                <a:solidFill>
                  <a:schemeClr val="tx1"/>
                </a:solidFill>
                <a:effectLst/>
                <a:latin typeface="+mn-lt"/>
                <a:ea typeface="+mn-ea"/>
                <a:cs typeface="+mn-cs"/>
              </a:rPr>
              <a:t> and the Bedouin settlement of the </a:t>
            </a:r>
            <a:r>
              <a:rPr lang="en-US" sz="1200" b="0" i="0" kern="1200" dirty="0" err="1">
                <a:solidFill>
                  <a:schemeClr val="tx1"/>
                </a:solidFill>
                <a:effectLst/>
                <a:latin typeface="+mn-lt"/>
                <a:ea typeface="+mn-ea"/>
                <a:cs typeface="+mn-cs"/>
              </a:rPr>
              <a:t>Jahalin</a:t>
            </a:r>
            <a:r>
              <a:rPr lang="en-US" sz="1200" b="0" i="0" kern="1200" dirty="0">
                <a:solidFill>
                  <a:schemeClr val="tx1"/>
                </a:solidFill>
                <a:effectLst/>
                <a:latin typeface="+mn-lt"/>
                <a:ea typeface="+mn-ea"/>
                <a:cs typeface="+mn-cs"/>
              </a:rPr>
              <a:t> Tribe</a:t>
            </a:r>
            <a:endParaRPr lang="en-US" dirty="0"/>
          </a:p>
          <a:p>
            <a:r>
              <a:rPr lang="en-US" dirty="0"/>
              <a:t>http://www.uncubemagazine.com/blog/15969737</a:t>
            </a:r>
          </a:p>
        </p:txBody>
      </p:sp>
      <p:sp>
        <p:nvSpPr>
          <p:cNvPr id="4" name="Slide Number Placeholder 3"/>
          <p:cNvSpPr>
            <a:spLocks noGrp="1"/>
          </p:cNvSpPr>
          <p:nvPr>
            <p:ph type="sldNum" sz="quarter" idx="5"/>
          </p:nvPr>
        </p:nvSpPr>
        <p:spPr/>
        <p:txBody>
          <a:bodyPr/>
          <a:lstStyle/>
          <a:p>
            <a:fld id="{F4E91E0A-576A-40F5-909E-4BAD258650C1}" type="slidenum">
              <a:rPr lang="en-US" smtClean="0"/>
              <a:t>24</a:t>
            </a:fld>
            <a:endParaRPr lang="en-US"/>
          </a:p>
        </p:txBody>
      </p:sp>
    </p:spTree>
    <p:extLst>
      <p:ext uri="{BB962C8B-B14F-4D97-AF65-F5344CB8AC3E}">
        <p14:creationId xmlns:p14="http://schemas.microsoft.com/office/powerpoint/2010/main" val="118588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https://www.citylab.com/equity/2015/08/10-years-later-theres-still-a-lot-we-dont-know-about-where-katrina-survivors-ended-up/401216/</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25</a:t>
            </a:fld>
            <a:endParaRPr lang="en-US"/>
          </a:p>
        </p:txBody>
      </p:sp>
    </p:spTree>
    <p:extLst>
      <p:ext uri="{BB962C8B-B14F-4D97-AF65-F5344CB8AC3E}">
        <p14:creationId xmlns:p14="http://schemas.microsoft.com/office/powerpoint/2010/main" val="355697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massive storm surge barrier called the </a:t>
            </a:r>
            <a:r>
              <a:rPr lang="en-US" sz="1200" b="0" i="0" kern="1200" dirty="0" err="1">
                <a:solidFill>
                  <a:schemeClr val="tx1"/>
                </a:solidFill>
                <a:effectLst/>
                <a:latin typeface="+mn-lt"/>
                <a:ea typeface="+mn-ea"/>
                <a:cs typeface="+mn-cs"/>
              </a:rPr>
              <a:t>Maeslantkering</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Maeslant</a:t>
            </a:r>
            <a:r>
              <a:rPr lang="en-US" sz="1200" b="0" i="0" kern="1200" dirty="0">
                <a:solidFill>
                  <a:schemeClr val="tx1"/>
                </a:solidFill>
                <a:effectLst/>
                <a:latin typeface="+mn-lt"/>
                <a:ea typeface="+mn-ea"/>
                <a:cs typeface="+mn-cs"/>
              </a:rPr>
              <a:t> Barrier, was completed in 1997 to protect Rotterdam, Europe's largest port. </a:t>
            </a:r>
          </a:p>
          <a:p>
            <a:r>
              <a:rPr lang="en-US" dirty="0">
                <a:hlinkClick r:id="rId3"/>
              </a:rPr>
              <a:t>https://www.cbsnews.com/news/sea-change-how-the-dutch-confront-the-rise-of-the-oceans/</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31</a:t>
            </a:fld>
            <a:endParaRPr lang="en-US"/>
          </a:p>
        </p:txBody>
      </p:sp>
    </p:spTree>
    <p:extLst>
      <p:ext uri="{BB962C8B-B14F-4D97-AF65-F5344CB8AC3E}">
        <p14:creationId xmlns:p14="http://schemas.microsoft.com/office/powerpoint/2010/main" val="3844974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https://www.nytimes.com/interactive/2017/06/15/world/europe/climate-change-rotterdam.html</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32</a:t>
            </a:fld>
            <a:endParaRPr lang="en-US"/>
          </a:p>
        </p:txBody>
      </p:sp>
    </p:spTree>
    <p:extLst>
      <p:ext uri="{BB962C8B-B14F-4D97-AF65-F5344CB8AC3E}">
        <p14:creationId xmlns:p14="http://schemas.microsoft.com/office/powerpoint/2010/main" val="224438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floating house in Amsterdam.</a:t>
            </a:r>
          </a:p>
          <a:p>
            <a:r>
              <a:rPr lang="en-US" dirty="0">
                <a:hlinkClick r:id="rId3"/>
              </a:rPr>
              <a:t>https://www.cbsnews.com/news/sea-change-how-the-dutch-confront-the-rise-of-the-oceans/</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33</a:t>
            </a:fld>
            <a:endParaRPr lang="en-US"/>
          </a:p>
        </p:txBody>
      </p:sp>
    </p:spTree>
    <p:extLst>
      <p:ext uri="{BB962C8B-B14F-4D97-AF65-F5344CB8AC3E}">
        <p14:creationId xmlns:p14="http://schemas.microsoft.com/office/powerpoint/2010/main" val="1393097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Of all US cities, only Phoenix is heating up quicker than Dallas, found </a:t>
            </a:r>
            <a:r>
              <a:rPr lang="en-US" sz="1200" b="0" i="0" u="none" strike="noStrike" kern="1200" dirty="0">
                <a:solidFill>
                  <a:schemeClr val="tx1"/>
                </a:solidFill>
                <a:effectLst/>
                <a:latin typeface="+mn-lt"/>
                <a:ea typeface="+mn-ea"/>
                <a:cs typeface="+mn-cs"/>
                <a:hlinkClick r:id="rId3"/>
              </a:rPr>
              <a:t>a 2017 report from the Texas Trees Foundation</a:t>
            </a:r>
            <a:r>
              <a:rPr lang="en-US" sz="1200" b="0" i="0" kern="1200" dirty="0">
                <a:solidFill>
                  <a:schemeClr val="tx1"/>
                </a:solidFill>
                <a:effectLst/>
                <a:latin typeface="+mn-lt"/>
                <a:ea typeface="+mn-ea"/>
                <a:cs typeface="+mn-cs"/>
              </a:rPr>
              <a:t>, which recommended the city plant 250,000 trees to alleviate the sweltering conditions.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(Interestingly, despite the increasing heat and warnings that Phoenix won’t be livable for much longer, Metro </a:t>
            </a:r>
            <a:r>
              <a:rPr lang="en-US" sz="1200" b="1" i="0" kern="1200" dirty="0">
                <a:solidFill>
                  <a:schemeClr val="tx1"/>
                </a:solidFill>
                <a:effectLst/>
                <a:latin typeface="+mn-lt"/>
                <a:ea typeface="+mn-ea"/>
                <a:cs typeface="+mn-cs"/>
              </a:rPr>
              <a:t>Phoenix</a:t>
            </a:r>
            <a:r>
              <a:rPr lang="en-US" sz="1200" b="0" i="0" kern="1200" dirty="0">
                <a:solidFill>
                  <a:schemeClr val="tx1"/>
                </a:solidFill>
                <a:effectLst/>
                <a:latin typeface="+mn-lt"/>
                <a:ea typeface="+mn-ea"/>
                <a:cs typeface="+mn-cs"/>
              </a:rPr>
              <a:t> grew by 941,011 people from April 2000 to April 2010, making it one of the fastest growing metro areas in the country.)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greenery could transform areas of Dallas such as the Southwestern Medical District, one of the hottest areas of the city thanks to its high concentration of roads, concrete and buildings. Illustration: Texas Trees Foundation</a:t>
            </a:r>
            <a:endParaRPr lang="en-US" dirty="0"/>
          </a:p>
          <a:p>
            <a:r>
              <a:rPr lang="en-US" dirty="0">
                <a:hlinkClick r:id="rId4"/>
              </a:rPr>
              <a:t>https://www.theguardian.com/cities/2019/aug/20/how-us-cities-are-scrambling-to-protect-people-from-extreme-heat#img-7</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34</a:t>
            </a:fld>
            <a:endParaRPr lang="en-US"/>
          </a:p>
        </p:txBody>
      </p:sp>
    </p:spTree>
    <p:extLst>
      <p:ext uri="{BB962C8B-B14F-4D97-AF65-F5344CB8AC3E}">
        <p14:creationId xmlns:p14="http://schemas.microsoft.com/office/powerpoint/2010/main" val="2209947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https://www.theguardian.com/cities/ng-interactive/2018/aug/14/which-cities-are-liveable-without-air-conditioning-and-for-how-much-longer</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9</a:t>
            </a:fld>
            <a:endParaRPr lang="en-US"/>
          </a:p>
        </p:txBody>
      </p:sp>
    </p:spTree>
    <p:extLst>
      <p:ext uri="{BB962C8B-B14F-4D97-AF65-F5344CB8AC3E}">
        <p14:creationId xmlns:p14="http://schemas.microsoft.com/office/powerpoint/2010/main" val="3361912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E91E0A-576A-40F5-909E-4BAD258650C1}" type="slidenum">
              <a:rPr lang="en-US" smtClean="0"/>
              <a:t>35</a:t>
            </a:fld>
            <a:endParaRPr lang="en-US"/>
          </a:p>
        </p:txBody>
      </p:sp>
    </p:spTree>
    <p:extLst>
      <p:ext uri="{BB962C8B-B14F-4D97-AF65-F5344CB8AC3E}">
        <p14:creationId xmlns:p14="http://schemas.microsoft.com/office/powerpoint/2010/main" val="725669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Cool Seal or </a:t>
            </a:r>
            <a:r>
              <a:rPr lang="en-US" sz="1200" b="0" i="0" kern="1200" dirty="0" err="1">
                <a:solidFill>
                  <a:schemeClr val="tx1"/>
                </a:solidFill>
                <a:effectLst/>
                <a:latin typeface="+mn-lt"/>
                <a:ea typeface="+mn-ea"/>
                <a:cs typeface="+mn-cs"/>
              </a:rPr>
              <a:t>Koolseal</a:t>
            </a:r>
            <a:r>
              <a:rPr lang="en-US" sz="1200" b="0" i="0" kern="1200" dirty="0">
                <a:solidFill>
                  <a:schemeClr val="tx1"/>
                </a:solidFill>
                <a:effectLst/>
                <a:latin typeface="+mn-lt"/>
                <a:ea typeface="+mn-ea"/>
                <a:cs typeface="+mn-cs"/>
              </a:rPr>
              <a:t>, and is a water-basing, titanium infused coating</a:t>
            </a:r>
            <a:endParaRPr lang="en-US" dirty="0">
              <a:hlinkClick r:id="rId3"/>
            </a:endParaRPr>
          </a:p>
          <a:p>
            <a:r>
              <a:rPr lang="en-US" dirty="0">
                <a:hlinkClick r:id="rId3"/>
              </a:rPr>
              <a:t>https://www.theguardian.com/cities/2019/aug/21/cooling-goo-sidewalks-and-other-strange-new-weapons-in-the-war-on-urban-heat</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36</a:t>
            </a:fld>
            <a:endParaRPr lang="en-US"/>
          </a:p>
        </p:txBody>
      </p:sp>
    </p:spTree>
    <p:extLst>
      <p:ext uri="{BB962C8B-B14F-4D97-AF65-F5344CB8AC3E}">
        <p14:creationId xmlns:p14="http://schemas.microsoft.com/office/powerpoint/2010/main" val="2502703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https://www.theguardian.com/cities/2018/aug/15/what-heat-proof-city-look-like#img-10</a:t>
            </a:r>
            <a:endParaRPr lang="en-US" dirty="0"/>
          </a:p>
          <a:p>
            <a:r>
              <a:rPr lang="en-US" sz="1200" b="0" i="0" kern="1200" dirty="0">
                <a:solidFill>
                  <a:schemeClr val="tx1"/>
                </a:solidFill>
                <a:effectLst/>
                <a:latin typeface="+mn-lt"/>
                <a:ea typeface="+mn-ea"/>
                <a:cs typeface="+mn-cs"/>
              </a:rPr>
              <a:t>Volunteers paint a Bronx, New York, rooftop with a coating that has a high solar reflectivity and infrared emissivity</a:t>
            </a:r>
          </a:p>
          <a:p>
            <a:r>
              <a:rPr lang="en-US" sz="1200" b="0" i="0" kern="1200" dirty="0">
                <a:solidFill>
                  <a:schemeClr val="tx1"/>
                </a:solidFill>
                <a:effectLst/>
                <a:latin typeface="+mn-lt"/>
                <a:ea typeface="+mn-ea"/>
                <a:cs typeface="+mn-cs"/>
              </a:rPr>
              <a:t>Photograph: </a:t>
            </a:r>
            <a:r>
              <a:rPr lang="en-US" sz="1200" b="0" i="0" kern="1200" dirty="0" err="1">
                <a:solidFill>
                  <a:schemeClr val="tx1"/>
                </a:solidFill>
                <a:effectLst/>
                <a:latin typeface="+mn-lt"/>
                <a:ea typeface="+mn-ea"/>
                <a:cs typeface="+mn-cs"/>
              </a:rPr>
              <a:t>Alamy</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37</a:t>
            </a:fld>
            <a:endParaRPr lang="en-US"/>
          </a:p>
        </p:txBody>
      </p:sp>
    </p:spTree>
    <p:extLst>
      <p:ext uri="{BB962C8B-B14F-4D97-AF65-F5344CB8AC3E}">
        <p14:creationId xmlns:p14="http://schemas.microsoft.com/office/powerpoint/2010/main" val="2537056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r>
              <a:rPr lang="en-US" dirty="0">
                <a:hlinkClick r:id="rId3"/>
              </a:rPr>
              <a:t>https://www.theguardian.com/cities/2019/aug/21/cooling-goo-sidewalks-and-other-strange-new-weapons-in-the-war-on-urban-heat</a:t>
            </a:r>
            <a:endParaRPr lang="en-US" dirty="0"/>
          </a:p>
          <a:p>
            <a:r>
              <a:rPr lang="en-US" sz="1200" b="0" i="0" kern="1200" dirty="0">
                <a:solidFill>
                  <a:schemeClr val="tx1"/>
                </a:solidFill>
                <a:effectLst/>
                <a:latin typeface="+mn-lt"/>
                <a:ea typeface="+mn-ea"/>
                <a:cs typeface="+mn-cs"/>
              </a:rPr>
              <a:t>Porous pavement and bioswales capture and filter rainwater and runoff. Photograph: Susie Cagle/The Guardian</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38</a:t>
            </a:fld>
            <a:endParaRPr lang="en-US"/>
          </a:p>
        </p:txBody>
      </p:sp>
    </p:spTree>
    <p:extLst>
      <p:ext uri="{BB962C8B-B14F-4D97-AF65-F5344CB8AC3E}">
        <p14:creationId xmlns:p14="http://schemas.microsoft.com/office/powerpoint/2010/main" val="1366009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https://www.theguardian.com/cities/2018/aug/15/what-heat-proof-city-look-like#img-10</a:t>
            </a:r>
            <a:endParaRPr lang="en-US" dirty="0"/>
          </a:p>
          <a:p>
            <a:r>
              <a:rPr lang="en-US" sz="1200" b="0" i="0" kern="1200" dirty="0">
                <a:solidFill>
                  <a:schemeClr val="tx1"/>
                </a:solidFill>
                <a:effectLst/>
                <a:latin typeface="+mn-lt"/>
                <a:ea typeface="+mn-ea"/>
                <a:cs typeface="+mn-cs"/>
              </a:rPr>
              <a:t>Modern skyscraper wall with green terraces, Singapore</a:t>
            </a:r>
          </a:p>
          <a:p>
            <a:r>
              <a:rPr lang="en-US" sz="1200" b="0" i="0" kern="1200" dirty="0">
                <a:solidFill>
                  <a:schemeClr val="tx1"/>
                </a:solidFill>
                <a:effectLst/>
                <a:latin typeface="+mn-lt"/>
                <a:ea typeface="+mn-ea"/>
                <a:cs typeface="+mn-cs"/>
              </a:rPr>
              <a:t>Photograph: </a:t>
            </a:r>
            <a:r>
              <a:rPr lang="en-US" sz="1200" b="0" i="0" kern="1200" dirty="0" err="1">
                <a:solidFill>
                  <a:schemeClr val="tx1"/>
                </a:solidFill>
                <a:effectLst/>
                <a:latin typeface="+mn-lt"/>
                <a:ea typeface="+mn-ea"/>
                <a:cs typeface="+mn-cs"/>
              </a:rPr>
              <a:t>Vanzyst</a:t>
            </a:r>
            <a:r>
              <a:rPr lang="en-US" sz="1200" b="0" i="0" kern="1200" dirty="0">
                <a:solidFill>
                  <a:schemeClr val="tx1"/>
                </a:solidFill>
                <a:effectLst/>
                <a:latin typeface="+mn-lt"/>
                <a:ea typeface="+mn-ea"/>
                <a:cs typeface="+mn-cs"/>
              </a:rPr>
              <a:t>/Getty Images/</a:t>
            </a:r>
            <a:r>
              <a:rPr lang="en-US" sz="1200" b="0" i="0" kern="1200" dirty="0" err="1">
                <a:solidFill>
                  <a:schemeClr val="tx1"/>
                </a:solidFill>
                <a:effectLst/>
                <a:latin typeface="+mn-lt"/>
                <a:ea typeface="+mn-ea"/>
                <a:cs typeface="+mn-cs"/>
              </a:rPr>
              <a:t>iStockphoto</a:t>
            </a:r>
            <a:endParaRPr lang="en-US" sz="1200" b="0" i="0" kern="1200" dirty="0">
              <a:solidFill>
                <a:schemeClr val="tx1"/>
              </a:solidFill>
              <a:effectLst/>
              <a:latin typeface="+mn-lt"/>
              <a:ea typeface="+mn-ea"/>
              <a:cs typeface="+mn-cs"/>
            </a:endParaRPr>
          </a:p>
          <a:p>
            <a:r>
              <a:rPr lang="en-US" dirty="0"/>
              <a:t>What would heat-proof cities look like?</a:t>
            </a:r>
          </a:p>
        </p:txBody>
      </p:sp>
      <p:sp>
        <p:nvSpPr>
          <p:cNvPr id="4" name="Slide Number Placeholder 3"/>
          <p:cNvSpPr>
            <a:spLocks noGrp="1"/>
          </p:cNvSpPr>
          <p:nvPr>
            <p:ph type="sldNum" sz="quarter" idx="5"/>
          </p:nvPr>
        </p:nvSpPr>
        <p:spPr/>
        <p:txBody>
          <a:bodyPr/>
          <a:lstStyle/>
          <a:p>
            <a:fld id="{F4E91E0A-576A-40F5-909E-4BAD258650C1}" type="slidenum">
              <a:rPr lang="en-US" smtClean="0"/>
              <a:t>40</a:t>
            </a:fld>
            <a:endParaRPr lang="en-US"/>
          </a:p>
        </p:txBody>
      </p:sp>
    </p:spTree>
    <p:extLst>
      <p:ext uri="{BB962C8B-B14F-4D97-AF65-F5344CB8AC3E}">
        <p14:creationId xmlns:p14="http://schemas.microsoft.com/office/powerpoint/2010/main" val="607585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Oasia</a:t>
            </a:r>
            <a:r>
              <a:rPr lang="en-US" sz="1200" b="0" i="0" kern="1200" dirty="0">
                <a:solidFill>
                  <a:schemeClr val="tx1"/>
                </a:solidFill>
                <a:effectLst/>
                <a:latin typeface="+mn-lt"/>
                <a:ea typeface="+mn-ea"/>
                <a:cs typeface="+mn-cs"/>
              </a:rPr>
              <a:t> Hotel and Carlton City Hotel in Singapore.</a:t>
            </a:r>
          </a:p>
          <a:p>
            <a:r>
              <a:rPr lang="en-US" sz="1200" b="0" i="0" kern="1200" dirty="0">
                <a:solidFill>
                  <a:schemeClr val="tx1"/>
                </a:solidFill>
                <a:effectLst/>
                <a:latin typeface="+mn-lt"/>
                <a:ea typeface="+mn-ea"/>
                <a:cs typeface="+mn-cs"/>
              </a:rPr>
              <a:t>Photograph: </a:t>
            </a:r>
            <a:r>
              <a:rPr lang="en-US" sz="1200" b="0" i="0" kern="1200" dirty="0" err="1">
                <a:solidFill>
                  <a:schemeClr val="tx1"/>
                </a:solidFill>
                <a:effectLst/>
                <a:latin typeface="+mn-lt"/>
                <a:ea typeface="+mn-ea"/>
                <a:cs typeface="+mn-cs"/>
              </a:rPr>
              <a:t>Alamy</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E91E0A-576A-40F5-909E-4BAD258650C1}" type="slidenum">
              <a:rPr lang="en-US" smtClean="0"/>
              <a:t>41</a:t>
            </a:fld>
            <a:endParaRPr lang="en-US"/>
          </a:p>
        </p:txBody>
      </p:sp>
    </p:spTree>
    <p:extLst>
      <p:ext uri="{BB962C8B-B14F-4D97-AF65-F5344CB8AC3E}">
        <p14:creationId xmlns:p14="http://schemas.microsoft.com/office/powerpoint/2010/main" val="1595257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https://www.theguardian.com/environment/2008/sep/30/food.ethicalliving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Food Climate Research Network found that measured by production, the UK food sector produces greenhouse gases equivalent to 33m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of carbon. Measured by consumption - including imports - the total rises to 43.3m </a:t>
            </a:r>
            <a:r>
              <a:rPr lang="en-US" sz="1200" kern="1200" dirty="0" err="1">
                <a:solidFill>
                  <a:schemeClr val="tx1"/>
                </a:solidFill>
                <a:effectLst/>
                <a:latin typeface="+mn-lt"/>
                <a:ea typeface="+mn-ea"/>
                <a:cs typeface="+mn-cs"/>
              </a:rPr>
              <a:t>tonnes</a:t>
            </a:r>
            <a:r>
              <a:rPr lang="en-US" sz="1200" kern="1200" dirty="0">
                <a:solidFill>
                  <a:schemeClr val="tx1"/>
                </a:solidFill>
                <a:effectLst/>
                <a:latin typeface="+mn-lt"/>
                <a:ea typeface="+mn-ea"/>
                <a:cs typeface="+mn-cs"/>
              </a:rPr>
              <a:t>. Both figures work out at under one fifth of UK emissions, but they exclude the indirect impacts of actions such as clearing rainforest for cattle and crops, which other studies estimate would add up to 5% to 20% of global emissions.</a:t>
            </a:r>
          </a:p>
        </p:txBody>
      </p:sp>
      <p:sp>
        <p:nvSpPr>
          <p:cNvPr id="4" name="Slide Number Placeholder 3"/>
          <p:cNvSpPr>
            <a:spLocks noGrp="1"/>
          </p:cNvSpPr>
          <p:nvPr>
            <p:ph type="sldNum" sz="quarter" idx="5"/>
          </p:nvPr>
        </p:nvSpPr>
        <p:spPr/>
        <p:txBody>
          <a:bodyPr/>
          <a:lstStyle/>
          <a:p>
            <a:fld id="{F4E91E0A-576A-40F5-909E-4BAD258650C1}" type="slidenum">
              <a:rPr lang="en-US" smtClean="0"/>
              <a:t>44</a:t>
            </a:fld>
            <a:endParaRPr lang="en-US"/>
          </a:p>
        </p:txBody>
      </p:sp>
    </p:spTree>
    <p:extLst>
      <p:ext uri="{BB962C8B-B14F-4D97-AF65-F5344CB8AC3E}">
        <p14:creationId xmlns:p14="http://schemas.microsoft.com/office/powerpoint/2010/main" val="3038650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After the Second World War began in September 1939 the first commodity to be controlled was petrol. On 8 January 1940 bacon, butter and sugar were rationed. This was followed by successive ration schemes for meat, tea, jam, biscuits, </a:t>
            </a:r>
            <a:r>
              <a:rPr lang="en-US" sz="1200" b="0" i="0" u="none" strike="noStrike" kern="1200" dirty="0">
                <a:solidFill>
                  <a:schemeClr val="tx1"/>
                </a:solidFill>
                <a:effectLst/>
                <a:latin typeface="+mn-lt"/>
                <a:ea typeface="+mn-ea"/>
                <a:cs typeface="+mn-cs"/>
                <a:hlinkClick r:id="rId3" tooltip="Breakfast cereals"/>
              </a:rPr>
              <a:t>breakfast cereals</a:t>
            </a:r>
            <a:r>
              <a:rPr lang="en-US" sz="1200" b="0" i="0" kern="1200" dirty="0">
                <a:solidFill>
                  <a:schemeClr val="tx1"/>
                </a:solidFill>
                <a:effectLst/>
                <a:latin typeface="+mn-lt"/>
                <a:ea typeface="+mn-ea"/>
                <a:cs typeface="+mn-cs"/>
              </a:rPr>
              <a:t>, cheese, eggs, lard, milk, and canned and dried fruit. </a:t>
            </a:r>
          </a:p>
          <a:p>
            <a:endParaRPr lang="en-US" dirty="0"/>
          </a:p>
          <a:p>
            <a:r>
              <a:rPr lang="en-US" dirty="0"/>
              <a:t>https://www.google.com/</a:t>
            </a:r>
            <a:r>
              <a:rPr lang="en-US" dirty="0" err="1"/>
              <a:t>imgres?imgurl</a:t>
            </a:r>
            <a:r>
              <a:rPr lang="en-US" dirty="0"/>
              <a:t>=https://www.lavenderandlovage.com/wp-content/uploads/2012/11/</a:t>
            </a:r>
            <a:r>
              <a:rPr lang="en-US" dirty="0" err="1"/>
              <a:t>Rations.jpg&amp;imgrefurl</a:t>
            </a:r>
            <a:r>
              <a:rPr lang="en-US" dirty="0"/>
              <a:t>=https://www.lavenderandlovage.com/2012/11/the-wartime-kitchen-living-of-rations-with-ration-book-cooking-day-one.html&amp;h=785&amp;w=800&amp;tbnid=lcNw-8v3z2zgoM:&amp;q=ww2+rationing+amounts&amp;tbnh=160&amp;tbnw=163&amp;usg=AI4_-kRC0oq93lpaanMgThMi-vHu0MW5Mw&amp;vet=12ahUKEwinr83BhLTfAhVH3qQKHbQ4BOwQ9QEwAHoECAYQBg..i&amp;docid=WcINWfAscd3UaM&amp;sa=</a:t>
            </a:r>
            <a:r>
              <a:rPr lang="en-US" dirty="0" err="1"/>
              <a:t>X&amp;ved</a:t>
            </a:r>
            <a:r>
              <a:rPr lang="en-US" dirty="0"/>
              <a:t>=2ahUKEwinr83BhLTfAhVH3qQKHbQ4BOwQ9QEwAHoECAYQBg</a:t>
            </a:r>
          </a:p>
          <a:p>
            <a:endParaRPr lang="en-US" dirty="0"/>
          </a:p>
        </p:txBody>
      </p:sp>
      <p:sp>
        <p:nvSpPr>
          <p:cNvPr id="4" name="Slide Number Placeholder 3"/>
          <p:cNvSpPr>
            <a:spLocks noGrp="1"/>
          </p:cNvSpPr>
          <p:nvPr>
            <p:ph type="sldNum" sz="quarter" idx="5"/>
          </p:nvPr>
        </p:nvSpPr>
        <p:spPr/>
        <p:txBody>
          <a:bodyPr/>
          <a:lstStyle/>
          <a:p>
            <a:fld id="{C23F86FD-99CA-452B-A8E6-53BE4B4BB50D}" type="slidenum">
              <a:rPr lang="en-US" smtClean="0"/>
              <a:t>45</a:t>
            </a:fld>
            <a:endParaRPr lang="en-US"/>
          </a:p>
        </p:txBody>
      </p:sp>
    </p:spTree>
    <p:extLst>
      <p:ext uri="{BB962C8B-B14F-4D97-AF65-F5344CB8AC3E}">
        <p14:creationId xmlns:p14="http://schemas.microsoft.com/office/powerpoint/2010/main" val="186606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hlinkClick r:id="rId3"/>
              </a:rPr>
              <a:t>https://www.washingtonpost.com/graphics/2019/national/climate-environment/climate-change-america/</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10</a:t>
            </a:fld>
            <a:endParaRPr lang="en-US"/>
          </a:p>
        </p:txBody>
      </p:sp>
    </p:spTree>
    <p:extLst>
      <p:ext uri="{BB962C8B-B14F-4D97-AF65-F5344CB8AC3E}">
        <p14:creationId xmlns:p14="http://schemas.microsoft.com/office/powerpoint/2010/main" val="279511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hot spots northeast coast</a:t>
            </a:r>
          </a:p>
          <a:p>
            <a:r>
              <a:rPr lang="en-US" sz="1200" b="0" i="0" kern="1200" dirty="0">
                <a:solidFill>
                  <a:schemeClr val="tx1"/>
                </a:solidFill>
                <a:effectLst/>
                <a:latin typeface="+mn-lt"/>
                <a:ea typeface="+mn-ea"/>
                <a:cs typeface="+mn-cs"/>
                <a:hlinkClick r:id="rId3"/>
              </a:rPr>
              <a:t>https://www.washingtonpost.com/graphics/2019/national/climate-environment/climate-change-america/</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11</a:t>
            </a:fld>
            <a:endParaRPr lang="en-US"/>
          </a:p>
        </p:txBody>
      </p:sp>
    </p:spTree>
    <p:extLst>
      <p:ext uri="{BB962C8B-B14F-4D97-AF65-F5344CB8AC3E}">
        <p14:creationId xmlns:p14="http://schemas.microsoft.com/office/powerpoint/2010/main" val="247301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Neumann B, </a:t>
            </a:r>
            <a:r>
              <a:rPr lang="en-US" altLang="en-US" sz="1200" dirty="0" err="1"/>
              <a:t>Vafeidis</a:t>
            </a:r>
            <a:r>
              <a:rPr lang="en-US" altLang="en-US" sz="1200" dirty="0"/>
              <a:t> AT, Zimmermann J, Nicholls RJ (2015) Future Coastal Population Growth and Exposure to Sea-Level Rise and Coastal Flooding - A Global Assessment. PLOS ONE 10(3): e0118571. https://doi.org/10.1371/journal.pone.0118571</a:t>
            </a:r>
          </a:p>
          <a:p>
            <a:pPr eaLnBrk="1" hangingPunct="1"/>
            <a:r>
              <a:rPr lang="en-US" altLang="en-US" sz="1200" dirty="0">
                <a:hlinkClick r:id="rId3"/>
              </a:rPr>
              <a:t>https://journals.plos.org/plosone/article?id=10.1371/journal.pone.0118571</a:t>
            </a:r>
            <a:endParaRPr lang="en-US" altLang="en-US" sz="1200" dirty="0"/>
          </a:p>
          <a:p>
            <a:r>
              <a:rPr lang="en-US" sz="1200" b="0" i="0" kern="1200" dirty="0">
                <a:solidFill>
                  <a:schemeClr val="tx1"/>
                </a:solidFill>
                <a:effectLst/>
                <a:latin typeface="+mn-lt"/>
                <a:ea typeface="+mn-ea"/>
                <a:cs typeface="+mn-cs"/>
              </a:rPr>
              <a:t>The results show significant increases in coastal population living in the LECZ and of people being potentially exposed to coastal flood events. They highlight regions that will most likely experience rapid increases in exposure, such as Africa, and depict that Asia is the continent that has had the largest number of total and of urban population in the LECZ and the 100-year flood plain in the year 2000 and will continue to do so in the future. Our results </a:t>
            </a:r>
            <a:r>
              <a:rPr lang="en-US" sz="1200" b="0" i="0" kern="1200" dirty="0" err="1">
                <a:solidFill>
                  <a:schemeClr val="tx1"/>
                </a:solidFill>
                <a:effectLst/>
                <a:latin typeface="+mn-lt"/>
                <a:ea typeface="+mn-ea"/>
                <a:cs typeface="+mn-cs"/>
              </a:rPr>
              <a:t>emphasise</a:t>
            </a:r>
            <a:r>
              <a:rPr lang="en-US" sz="1200" b="0" i="0" kern="1200" dirty="0">
                <a:solidFill>
                  <a:schemeClr val="tx1"/>
                </a:solidFill>
                <a:effectLst/>
                <a:latin typeface="+mn-lt"/>
                <a:ea typeface="+mn-ea"/>
                <a:cs typeface="+mn-cs"/>
              </a:rPr>
              <a:t> that less developed countries are more exposed to flooding than more developed regions. Africa and Asia are expected to become increasingly exposed to sea-level rise and coastal hazards and thereby many countries that already now experience high vulnerability to such hazards. The five Asian countries China, India, Bangladesh, Indonesia and Viet Nam accounted for more than half of the global LECZ population in the year 2000 and will continue to do so under future scenarios, despite the rapid coastal growth of several African coastal nations. Further, our study suggests that densely-populated urban areas are less prevalent in the LECZ than expected, as our baseline assessment produced a significantly smaller urban population than previous studies. We need to stress, however, that earlier studies relate ‘urban’ areas to urban agglomerations that encompass densely populated urban areas and suburban and even peri-urban areas population. This is a topic for further investigation.</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13</a:t>
            </a:fld>
            <a:endParaRPr lang="en-US"/>
          </a:p>
        </p:txBody>
      </p:sp>
    </p:spTree>
    <p:extLst>
      <p:ext uri="{BB962C8B-B14F-4D97-AF65-F5344CB8AC3E}">
        <p14:creationId xmlns:p14="http://schemas.microsoft.com/office/powerpoint/2010/main" val="171608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https://friendsoftheearth.uk/climate-change/flood-map-england-and-wales-areas-risk-flooding</a:t>
            </a:r>
          </a:p>
        </p:txBody>
      </p:sp>
      <p:sp>
        <p:nvSpPr>
          <p:cNvPr id="4" name="Slide Number Placeholder 3"/>
          <p:cNvSpPr>
            <a:spLocks noGrp="1"/>
          </p:cNvSpPr>
          <p:nvPr>
            <p:ph type="sldNum" sz="quarter" idx="5"/>
          </p:nvPr>
        </p:nvSpPr>
        <p:spPr/>
        <p:txBody>
          <a:bodyPr/>
          <a:lstStyle/>
          <a:p>
            <a:fld id="{F4E91E0A-576A-40F5-909E-4BAD258650C1}" type="slidenum">
              <a:rPr lang="en-US" smtClean="0"/>
              <a:t>14</a:t>
            </a:fld>
            <a:endParaRPr lang="en-US"/>
          </a:p>
        </p:txBody>
      </p:sp>
    </p:spTree>
    <p:extLst>
      <p:ext uri="{BB962C8B-B14F-4D97-AF65-F5344CB8AC3E}">
        <p14:creationId xmlns:p14="http://schemas.microsoft.com/office/powerpoint/2010/main" val="771959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https://news.sky.com/story/sinking-london-and-other-cities-face-flooding-due-to-rising-sea-levels-report-warns-11517220</a:t>
            </a:r>
          </a:p>
          <a:p>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15</a:t>
            </a:fld>
            <a:endParaRPr lang="en-US"/>
          </a:p>
        </p:txBody>
      </p:sp>
    </p:spTree>
    <p:extLst>
      <p:ext uri="{BB962C8B-B14F-4D97-AF65-F5344CB8AC3E}">
        <p14:creationId xmlns:p14="http://schemas.microsoft.com/office/powerpoint/2010/main" val="1930795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Map source: </a:t>
            </a:r>
            <a:r>
              <a:rPr lang="en-US" dirty="0">
                <a:hlinkClick r:id="rId3"/>
              </a:rPr>
              <a:t>https://displacement.iom.int/</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Out of the 17.7 million IDPs tracked by the IOM Displacement Tracking Matrix (IOM DTM),20 over 2 million people were displaced due to disasters linked to weather and climate events as at September 2018.21 Drought, floods and storms (including hurricanes and cyclones) were the events that led to the greatest number of disaster-induced displacement in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(WMO Climate report) </a:t>
            </a:r>
          </a:p>
        </p:txBody>
      </p:sp>
      <p:sp>
        <p:nvSpPr>
          <p:cNvPr id="4" name="Slide Number Placeholder 3"/>
          <p:cNvSpPr>
            <a:spLocks noGrp="1"/>
          </p:cNvSpPr>
          <p:nvPr>
            <p:ph type="sldNum" sz="quarter" idx="5"/>
          </p:nvPr>
        </p:nvSpPr>
        <p:spPr/>
        <p:txBody>
          <a:bodyPr/>
          <a:lstStyle/>
          <a:p>
            <a:fld id="{F4E91E0A-576A-40F5-909E-4BAD258650C1}" type="slidenum">
              <a:rPr lang="en-US" smtClean="0"/>
              <a:t>17</a:t>
            </a:fld>
            <a:endParaRPr lang="en-US"/>
          </a:p>
        </p:txBody>
      </p:sp>
    </p:spTree>
    <p:extLst>
      <p:ext uri="{BB962C8B-B14F-4D97-AF65-F5344CB8AC3E}">
        <p14:creationId xmlns:p14="http://schemas.microsoft.com/office/powerpoint/2010/main" val="4021825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https://unhcr.github.io/dataviz-somalia-prmn/index.html#reason=&amp;month=2018-01-01%2C2018-07-31&amp;pregio</a:t>
            </a:r>
            <a:endParaRPr lang="en-US" dirty="0"/>
          </a:p>
        </p:txBody>
      </p:sp>
      <p:sp>
        <p:nvSpPr>
          <p:cNvPr id="4" name="Slide Number Placeholder 3"/>
          <p:cNvSpPr>
            <a:spLocks noGrp="1"/>
          </p:cNvSpPr>
          <p:nvPr>
            <p:ph type="sldNum" sz="quarter" idx="5"/>
          </p:nvPr>
        </p:nvSpPr>
        <p:spPr/>
        <p:txBody>
          <a:bodyPr/>
          <a:lstStyle/>
          <a:p>
            <a:fld id="{F4E91E0A-576A-40F5-909E-4BAD258650C1}" type="slidenum">
              <a:rPr lang="en-US" smtClean="0"/>
              <a:t>19</a:t>
            </a:fld>
            <a:endParaRPr lang="en-US"/>
          </a:p>
        </p:txBody>
      </p:sp>
    </p:spTree>
    <p:extLst>
      <p:ext uri="{BB962C8B-B14F-4D97-AF65-F5344CB8AC3E}">
        <p14:creationId xmlns:p14="http://schemas.microsoft.com/office/powerpoint/2010/main" val="2229852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9601A1-34BC-4ACA-95EA-35986808F6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717C2B4-DEC0-44D6-A337-39E0A70F77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AEE63D4-BCFB-4C73-AFFF-FBE779DF8CBA}"/>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5" name="Footer Placeholder 4">
            <a:extLst>
              <a:ext uri="{FF2B5EF4-FFF2-40B4-BE49-F238E27FC236}">
                <a16:creationId xmlns="" xmlns:a16="http://schemas.microsoft.com/office/drawing/2014/main" id="{E84CE8D7-E8E2-49A3-8BAB-359B4063C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A87F34B-99A2-40E1-AB6D-713DE6E1FA3C}"/>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392241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696DC5-9EA4-4782-AD70-036E8FCFB9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5E94A91-7742-447B-AED8-21E8FDCBC1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FA46EF-59F2-4F93-BE73-B193660EFBF4}"/>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5" name="Footer Placeholder 4">
            <a:extLst>
              <a:ext uri="{FF2B5EF4-FFF2-40B4-BE49-F238E27FC236}">
                <a16:creationId xmlns="" xmlns:a16="http://schemas.microsoft.com/office/drawing/2014/main" id="{045E2B63-79C4-41C4-855A-C4D5AB029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37D097-6E00-4128-8157-33E6ECE8123E}"/>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170464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467561F-89D7-413F-927B-DB241716D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EE5E1D2-98EC-4E30-A13C-A94C467D01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362EE6-AF08-4275-840F-4C0B37A3783E}"/>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5" name="Footer Placeholder 4">
            <a:extLst>
              <a:ext uri="{FF2B5EF4-FFF2-40B4-BE49-F238E27FC236}">
                <a16:creationId xmlns="" xmlns:a16="http://schemas.microsoft.com/office/drawing/2014/main" id="{AED31DAB-E70B-4429-9F35-BB2B541ED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982DCB9-1F15-4577-AC45-4EECD0D205B6}"/>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323943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EE4D5C-7E5F-46FC-8AE9-EBBE37434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1031C07-25FC-4A73-B310-4CD7BE6EEB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B68998-4135-45A8-88AA-71F924731CD5}"/>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5" name="Footer Placeholder 4">
            <a:extLst>
              <a:ext uri="{FF2B5EF4-FFF2-40B4-BE49-F238E27FC236}">
                <a16:creationId xmlns="" xmlns:a16="http://schemas.microsoft.com/office/drawing/2014/main" id="{7C1D5E09-6DD2-45ED-9C8E-078227C1B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D929360-CB45-4009-A7A6-E75922EC877C}"/>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3915233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66C7ED-531E-4D55-87CF-B981DDA90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9108E3F-7C90-4605-A273-F726C16BF1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EE4D008-A93A-446C-97C1-79A7E187E5AE}"/>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5" name="Footer Placeholder 4">
            <a:extLst>
              <a:ext uri="{FF2B5EF4-FFF2-40B4-BE49-F238E27FC236}">
                <a16:creationId xmlns="" xmlns:a16="http://schemas.microsoft.com/office/drawing/2014/main" id="{3579EDA4-1CC6-49C5-8042-6BDB3DDD8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8C9881E-69C7-4CA3-9B19-0F6448C9EE2D}"/>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94835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735B5E-B7A2-4756-BEE0-C57986D62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6B19DD4-802A-4EB7-8EA5-B62A95B904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111A72C-9D81-4829-AF30-DA5A2DCA97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12B5BF1-77BC-45DD-878B-FA7DAEEED1A4}"/>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6" name="Footer Placeholder 5">
            <a:extLst>
              <a:ext uri="{FF2B5EF4-FFF2-40B4-BE49-F238E27FC236}">
                <a16:creationId xmlns="" xmlns:a16="http://schemas.microsoft.com/office/drawing/2014/main" id="{8C8044B4-2B6B-4BF8-A786-3C0FDF84D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10A7CB2-84D5-464D-A421-453FBF25353F}"/>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98196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08B484-F63A-47C7-8430-8690D258CB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131C999-6BD8-4169-92D7-4F650305D8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CB368DB-D237-4466-BF08-D7C300BE4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EC8797F-D2F3-44DD-8FE8-B969B4A04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DCD2D7A-5577-4757-BF88-0FF11A5197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25D5339-34BD-4E33-8146-3A1754A92E7D}"/>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8" name="Footer Placeholder 7">
            <a:extLst>
              <a:ext uri="{FF2B5EF4-FFF2-40B4-BE49-F238E27FC236}">
                <a16:creationId xmlns="" xmlns:a16="http://schemas.microsoft.com/office/drawing/2014/main" id="{5B7162F3-8747-45FD-9F1C-71D1109D68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F4C927C-89CD-4608-8E20-915EEE27B103}"/>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2635717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94BE70-3E6A-4DDE-87BB-720AADCB86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D58ABF6-8909-4857-BA43-6918A4E8DFA3}"/>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4" name="Footer Placeholder 3">
            <a:extLst>
              <a:ext uri="{FF2B5EF4-FFF2-40B4-BE49-F238E27FC236}">
                <a16:creationId xmlns="" xmlns:a16="http://schemas.microsoft.com/office/drawing/2014/main" id="{2BAB9180-F936-4720-9AA2-03EC1353A0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3CBCBD7-C833-45DF-89A8-DEFD08B1C1D8}"/>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529635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B09C3F6-1952-4D5D-842D-C7F4072BC020}"/>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3" name="Footer Placeholder 2">
            <a:extLst>
              <a:ext uri="{FF2B5EF4-FFF2-40B4-BE49-F238E27FC236}">
                <a16:creationId xmlns="" xmlns:a16="http://schemas.microsoft.com/office/drawing/2014/main" id="{B7EA6A6E-7A7C-47F7-9455-EDEB11E58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0B25D78-D570-45FA-8280-C8F84C2F5205}"/>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4126776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739F6D-5DDA-4B12-94C0-B8CC8B350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8A40517-8FFF-4223-895F-1BF25BB16D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F6A9642-20FB-409D-A453-B83C11431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F598BA4-C671-4E54-80A0-9B3B37867542}"/>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6" name="Footer Placeholder 5">
            <a:extLst>
              <a:ext uri="{FF2B5EF4-FFF2-40B4-BE49-F238E27FC236}">
                <a16:creationId xmlns="" xmlns:a16="http://schemas.microsoft.com/office/drawing/2014/main" id="{8CB7331C-8F42-42A6-A593-170EAF674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DBB37C8-0E62-4530-8B59-6883B2A47063}"/>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523863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00537C-E963-4200-B35C-7997274B77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92B9AD6-EA56-4972-B3E3-04ADD5B4E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B571BAE-89B4-41BB-B086-136FFC9D6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01EEA8F-7917-4F99-9449-57CA4C4F5E36}"/>
              </a:ext>
            </a:extLst>
          </p:cNvPr>
          <p:cNvSpPr>
            <a:spLocks noGrp="1"/>
          </p:cNvSpPr>
          <p:nvPr>
            <p:ph type="dt" sz="half" idx="10"/>
          </p:nvPr>
        </p:nvSpPr>
        <p:spPr/>
        <p:txBody>
          <a:bodyPr/>
          <a:lstStyle/>
          <a:p>
            <a:fld id="{AB2BE8DC-74C2-44D4-8D5E-1D8B11C3EE29}" type="datetimeFigureOut">
              <a:rPr lang="en-US" smtClean="0"/>
              <a:t>15/10/19</a:t>
            </a:fld>
            <a:endParaRPr lang="en-US"/>
          </a:p>
        </p:txBody>
      </p:sp>
      <p:sp>
        <p:nvSpPr>
          <p:cNvPr id="6" name="Footer Placeholder 5">
            <a:extLst>
              <a:ext uri="{FF2B5EF4-FFF2-40B4-BE49-F238E27FC236}">
                <a16:creationId xmlns="" xmlns:a16="http://schemas.microsoft.com/office/drawing/2014/main" id="{5BE8DB75-BD92-40FF-B121-79EF143E0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3D8D19D-A72E-441B-ABCC-A7012FB2F2D6}"/>
              </a:ext>
            </a:extLst>
          </p:cNvPr>
          <p:cNvSpPr>
            <a:spLocks noGrp="1"/>
          </p:cNvSpPr>
          <p:nvPr>
            <p:ph type="sldNum" sz="quarter" idx="12"/>
          </p:nvPr>
        </p:nvSpPr>
        <p:spPr/>
        <p:txBody>
          <a:bodyPr/>
          <a:lstStyle/>
          <a:p>
            <a:fld id="{86DE656C-5D40-4CAA-8BA5-6314B971A38F}" type="slidenum">
              <a:rPr lang="en-US" smtClean="0"/>
              <a:t>‹#›</a:t>
            </a:fld>
            <a:endParaRPr lang="en-US"/>
          </a:p>
        </p:txBody>
      </p:sp>
    </p:spTree>
    <p:extLst>
      <p:ext uri="{BB962C8B-B14F-4D97-AF65-F5344CB8AC3E}">
        <p14:creationId xmlns:p14="http://schemas.microsoft.com/office/powerpoint/2010/main" val="40242258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E62317A-7C7C-4218-8A20-C2DC9F77A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511B4B7-1A7A-4DB7-9687-8644AE204E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B753665-98A9-4E6C-AFF8-7C7266EBE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BE8DC-74C2-44D4-8D5E-1D8B11C3EE29}" type="datetimeFigureOut">
              <a:rPr lang="en-US" smtClean="0"/>
              <a:t>15/10/19</a:t>
            </a:fld>
            <a:endParaRPr lang="en-US"/>
          </a:p>
        </p:txBody>
      </p:sp>
      <p:sp>
        <p:nvSpPr>
          <p:cNvPr id="5" name="Footer Placeholder 4">
            <a:extLst>
              <a:ext uri="{FF2B5EF4-FFF2-40B4-BE49-F238E27FC236}">
                <a16:creationId xmlns="" xmlns:a16="http://schemas.microsoft.com/office/drawing/2014/main" id="{E66B277B-9C3F-4F6F-9411-6602EF3E0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17E0564-C759-4B48-9B6D-346064783B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E656C-5D40-4CAA-8BA5-6314B971A38F}" type="slidenum">
              <a:rPr lang="en-US" smtClean="0"/>
              <a:t>‹#›</a:t>
            </a:fld>
            <a:endParaRPr lang="en-US"/>
          </a:p>
        </p:txBody>
      </p:sp>
    </p:spTree>
    <p:extLst>
      <p:ext uri="{BB962C8B-B14F-4D97-AF65-F5344CB8AC3E}">
        <p14:creationId xmlns:p14="http://schemas.microsoft.com/office/powerpoint/2010/main" val="412570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smtClean="0"/>
              <a:t>1. States of Denial</a:t>
            </a:r>
          </a:p>
          <a:p>
            <a:endParaRPr lang="en-US" dirty="0"/>
          </a:p>
          <a:p>
            <a:pPr marL="0" indent="0">
              <a:buNone/>
            </a:pPr>
            <a:r>
              <a:rPr lang="en-US" dirty="0" smtClean="0"/>
              <a:t>2. The Present Condition</a:t>
            </a:r>
          </a:p>
          <a:p>
            <a:endParaRPr lang="en-US" dirty="0" smtClean="0"/>
          </a:p>
          <a:p>
            <a:pPr marL="0" indent="0">
              <a:buNone/>
            </a:pPr>
            <a:r>
              <a:rPr lang="en-US" dirty="0" smtClean="0"/>
              <a:t>3.  The Status and Reception of Climate Refugees</a:t>
            </a:r>
          </a:p>
          <a:p>
            <a:endParaRPr lang="en-US" dirty="0"/>
          </a:p>
          <a:p>
            <a:pPr marL="0" indent="0">
              <a:buNone/>
            </a:pPr>
            <a:r>
              <a:rPr lang="en-US" dirty="0" smtClean="0"/>
              <a:t>4. </a:t>
            </a:r>
            <a:r>
              <a:rPr lang="en-US" dirty="0"/>
              <a:t>Can Climate Change be Addressed Democratically</a:t>
            </a:r>
            <a:r>
              <a:rPr lang="en-US" dirty="0" smtClean="0"/>
              <a:t>?</a:t>
            </a:r>
          </a:p>
          <a:p>
            <a:endParaRPr lang="en-US" dirty="0"/>
          </a:p>
          <a:p>
            <a:pPr marL="0" indent="0">
              <a:buNone/>
            </a:pPr>
            <a:r>
              <a:rPr lang="en-US" dirty="0" smtClean="0"/>
              <a:t>5. The Balance </a:t>
            </a:r>
            <a:r>
              <a:rPr lang="en-US" dirty="0"/>
              <a:t>B</a:t>
            </a:r>
            <a:r>
              <a:rPr lang="en-US" dirty="0" smtClean="0"/>
              <a:t>etween Adaptation and Mitigation</a:t>
            </a:r>
          </a:p>
          <a:p>
            <a:endParaRPr lang="en-US" dirty="0"/>
          </a:p>
          <a:p>
            <a:pPr marL="0" indent="0">
              <a:buNone/>
            </a:pPr>
            <a:r>
              <a:rPr lang="en-US" dirty="0" smtClean="0"/>
              <a:t>6.  </a:t>
            </a:r>
            <a:r>
              <a:rPr lang="en-US" dirty="0" err="1" smtClean="0"/>
              <a:t>Behaviour</a:t>
            </a:r>
            <a:r>
              <a:rPr lang="en-US" dirty="0" smtClean="0"/>
              <a:t> Shifts</a:t>
            </a:r>
            <a:endParaRPr lang="en-US" dirty="0"/>
          </a:p>
          <a:p>
            <a:endParaRPr lang="en-US" dirty="0"/>
          </a:p>
        </p:txBody>
      </p:sp>
      <p:sp>
        <p:nvSpPr>
          <p:cNvPr id="6" name="Rectangle 5">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smtClean="0">
                <a:solidFill>
                  <a:schemeClr val="bg1"/>
                </a:solidFill>
                <a:latin typeface="+mj-lt"/>
                <a:ea typeface="+mj-ea"/>
                <a:cs typeface="+mj-cs"/>
              </a:rPr>
              <a:t>Issues</a:t>
            </a:r>
            <a:endParaRPr lang="en-US" kern="1200" dirty="0">
              <a:solidFill>
                <a:schemeClr val="bg1"/>
              </a:solidFill>
              <a:latin typeface="+mj-lt"/>
              <a:ea typeface="+mj-ea"/>
              <a:cs typeface="+mj-cs"/>
            </a:endParaRPr>
          </a:p>
        </p:txBody>
      </p:sp>
    </p:spTree>
    <p:extLst>
      <p:ext uri="{BB962C8B-B14F-4D97-AF65-F5344CB8AC3E}">
        <p14:creationId xmlns:p14="http://schemas.microsoft.com/office/powerpoint/2010/main" val="11480337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 xmlns:a16="http://schemas.microsoft.com/office/drawing/2014/main" id="{CD82F339-1E1D-48C2-AEEF-279550A494F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smtClean="0">
                <a:solidFill>
                  <a:schemeClr val="bg1"/>
                </a:solidFill>
              </a:rPr>
              <a:t>Path dependent irregularities (1) – Hot Spots</a:t>
            </a:r>
            <a:endParaRPr lang="en-US" sz="3200" kern="1200" dirty="0">
              <a:solidFill>
                <a:schemeClr val="bg1"/>
              </a:solidFill>
              <a:latin typeface="+mj-lt"/>
              <a:ea typeface="+mj-ea"/>
              <a:cs typeface="+mj-cs"/>
            </a:endParaRPr>
          </a:p>
        </p:txBody>
      </p:sp>
      <p:pic>
        <p:nvPicPr>
          <p:cNvPr id="2" name="Picture 1">
            <a:extLst>
              <a:ext uri="{FF2B5EF4-FFF2-40B4-BE49-F238E27FC236}">
                <a16:creationId xmlns="" xmlns:a16="http://schemas.microsoft.com/office/drawing/2014/main" id="{BCC478C6-0465-451C-94AC-851428215E42}"/>
              </a:ext>
            </a:extLst>
          </p:cNvPr>
          <p:cNvPicPr>
            <a:picLocks noChangeAspect="1"/>
          </p:cNvPicPr>
          <p:nvPr/>
        </p:nvPicPr>
        <p:blipFill>
          <a:blip r:embed="rId3"/>
          <a:stretch>
            <a:fillRect/>
          </a:stretch>
        </p:blipFill>
        <p:spPr>
          <a:xfrm>
            <a:off x="1341035" y="1557784"/>
            <a:ext cx="9089900" cy="5249417"/>
          </a:xfrm>
          <a:prstGeom prst="rect">
            <a:avLst/>
          </a:prstGeom>
        </p:spPr>
      </p:pic>
    </p:spTree>
    <p:extLst>
      <p:ext uri="{BB962C8B-B14F-4D97-AF65-F5344CB8AC3E}">
        <p14:creationId xmlns:p14="http://schemas.microsoft.com/office/powerpoint/2010/main" val="11463845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 xmlns:a16="http://schemas.microsoft.com/office/drawing/2014/main" id="{C877F194-5152-4F98-A4ED-4CED65DEB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333" y="1300057"/>
            <a:ext cx="8043334" cy="5557943"/>
          </a:xfrm>
          <a:prstGeom prst="rect">
            <a:avLst/>
          </a:prstGeom>
        </p:spPr>
      </p:pic>
      <p:sp>
        <p:nvSpPr>
          <p:cNvPr id="7" name="Rectangle 6">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Path dependent irregularities (2)</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38044326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A particularly urban danger: flooding</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329783842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Rectangle 3">
            <a:extLst>
              <a:ext uri="{FF2B5EF4-FFF2-40B4-BE49-F238E27FC236}">
                <a16:creationId xmlns="" xmlns:a16="http://schemas.microsoft.com/office/drawing/2014/main" id="{584D821A-F2BB-4AF3-B215-941E3721F5CC}"/>
              </a:ext>
            </a:extLst>
          </p:cNvPr>
          <p:cNvSpPr txBox="1">
            <a:spLocks noChangeArrowheads="1"/>
          </p:cNvSpPr>
          <p:nvPr/>
        </p:nvSpPr>
        <p:spPr>
          <a:xfrm>
            <a:off x="556532" y="643467"/>
            <a:ext cx="11210925" cy="744836"/>
          </a:xfrm>
          <a:prstGeom prst="ellipse">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altLang="en-US" sz="3200" kern="1200" dirty="0">
                <a:solidFill>
                  <a:schemeClr val="bg1"/>
                </a:solidFill>
                <a:latin typeface="+mj-lt"/>
                <a:ea typeface="+mj-ea"/>
                <a:cs typeface="+mj-cs"/>
              </a:rPr>
              <a:t>Population growth by 2030: </a:t>
            </a:r>
            <a:r>
              <a:rPr lang="en-US" altLang="en-US" sz="3200" kern="1200" dirty="0" smtClean="0">
                <a:solidFill>
                  <a:schemeClr val="bg1"/>
                </a:solidFill>
                <a:latin typeface="+mj-lt"/>
                <a:ea typeface="+mj-ea"/>
                <a:cs typeface="+mj-cs"/>
              </a:rPr>
              <a:t>Coastal Cities</a:t>
            </a:r>
            <a:endParaRPr lang="en-US" altLang="en-US" sz="3200" kern="1200" dirty="0">
              <a:solidFill>
                <a:schemeClr val="bg1"/>
              </a:solidFill>
              <a:latin typeface="+mj-lt"/>
              <a:ea typeface="+mj-ea"/>
              <a:cs typeface="+mj-cs"/>
            </a:endParaRPr>
          </a:p>
        </p:txBody>
      </p:sp>
      <p:pic>
        <p:nvPicPr>
          <p:cNvPr id="6" name="Picture 5">
            <a:extLst>
              <a:ext uri="{FF2B5EF4-FFF2-40B4-BE49-F238E27FC236}">
                <a16:creationId xmlns="" xmlns:a16="http://schemas.microsoft.com/office/drawing/2014/main" id="{B4FBA397-9880-4EC9-A463-9390DD5DA4FD}"/>
              </a:ext>
            </a:extLst>
          </p:cNvPr>
          <p:cNvPicPr>
            <a:picLocks noChangeAspect="1"/>
          </p:cNvPicPr>
          <p:nvPr/>
        </p:nvPicPr>
        <p:blipFill>
          <a:blip r:embed="rId3"/>
          <a:stretch>
            <a:fillRect/>
          </a:stretch>
        </p:blipFill>
        <p:spPr>
          <a:xfrm>
            <a:off x="1304638" y="1633024"/>
            <a:ext cx="9714712" cy="4978791"/>
          </a:xfrm>
          <a:prstGeom prst="rect">
            <a:avLst/>
          </a:prstGeom>
        </p:spPr>
      </p:pic>
    </p:spTree>
    <p:extLst>
      <p:ext uri="{BB962C8B-B14F-4D97-AF65-F5344CB8AC3E}">
        <p14:creationId xmlns:p14="http://schemas.microsoft.com/office/powerpoint/2010/main" val="40382995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 xmlns:a16="http://schemas.microsoft.com/office/drawing/2014/main" id="{5A0D7F63-2537-49B3-8917-A6E5A8ED502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dirty="0">
                <a:solidFill>
                  <a:schemeClr val="bg1"/>
                </a:solidFill>
              </a:rPr>
              <a:t>Flood map (UK</a:t>
            </a:r>
            <a:r>
              <a:rPr lang="en-US" sz="3200" dirty="0" smtClean="0">
                <a:solidFill>
                  <a:schemeClr val="bg1"/>
                </a:solidFill>
              </a:rPr>
              <a:t>): Projection 2050</a:t>
            </a:r>
            <a:endParaRPr lang="en-US" sz="3200" kern="1200" dirty="0">
              <a:solidFill>
                <a:schemeClr val="bg1"/>
              </a:solidFill>
              <a:latin typeface="+mj-lt"/>
              <a:ea typeface="+mj-ea"/>
              <a:cs typeface="+mj-cs"/>
            </a:endParaRPr>
          </a:p>
        </p:txBody>
      </p:sp>
      <p:pic>
        <p:nvPicPr>
          <p:cNvPr id="2" name="Content Placeholder 1" descr="Image result for sacrifice zones uk">
            <a:extLst>
              <a:ext uri="{FF2B5EF4-FFF2-40B4-BE49-F238E27FC236}">
                <a16:creationId xmlns="" xmlns:a16="http://schemas.microsoft.com/office/drawing/2014/main" id="{D8D5EE39-397C-4145-A066-FE44A156833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091" t="9091"/>
          <a:stretch/>
        </p:blipFill>
        <p:spPr bwMode="auto">
          <a:xfrm>
            <a:off x="1868313" y="1658294"/>
            <a:ext cx="8942884" cy="50303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28063" y="936625"/>
            <a:ext cx="1214437" cy="369332"/>
          </a:xfrm>
          <a:prstGeom prst="rect">
            <a:avLst/>
          </a:prstGeom>
          <a:noFill/>
        </p:spPr>
        <p:txBody>
          <a:bodyPr wrap="square" rtlCol="0">
            <a:spAutoFit/>
          </a:bodyPr>
          <a:lstStyle/>
          <a:p>
            <a:r>
              <a:rPr lang="en-US" dirty="0" smtClean="0"/>
              <a:t>20320</a:t>
            </a:r>
            <a:endParaRPr lang="en-US" dirty="0"/>
          </a:p>
        </p:txBody>
      </p:sp>
    </p:spTree>
    <p:extLst>
      <p:ext uri="{BB962C8B-B14F-4D97-AF65-F5344CB8AC3E}">
        <p14:creationId xmlns:p14="http://schemas.microsoft.com/office/powerpoint/2010/main" val="17782152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ndon could be submerged by rising sea levels if the temperature is not brought within 1.5C">
            <a:extLst>
              <a:ext uri="{FF2B5EF4-FFF2-40B4-BE49-F238E27FC236}">
                <a16:creationId xmlns="" xmlns:a16="http://schemas.microsoft.com/office/drawing/2014/main" id="{8F10C1D1-4535-4317-8A32-C3A48F0C0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1847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821267" y="2167995"/>
            <a:ext cx="10515600" cy="4351338"/>
          </a:xfrm>
        </p:spPr>
        <p:txBody>
          <a:bodyPr/>
          <a:lstStyle/>
          <a:p>
            <a:r>
              <a:rPr lang="en-US" dirty="0" smtClean="0"/>
              <a:t>Desertification and refugees to cities</a:t>
            </a:r>
          </a:p>
          <a:p>
            <a:endParaRPr lang="en-US" dirty="0" smtClean="0"/>
          </a:p>
          <a:p>
            <a:r>
              <a:rPr lang="en-US" dirty="0" smtClean="0"/>
              <a:t>Reformulation of refugee – migrant distinction</a:t>
            </a:r>
            <a:endParaRPr lang="en-US" dirty="0"/>
          </a:p>
        </p:txBody>
      </p:sp>
      <p:sp>
        <p:nvSpPr>
          <p:cNvPr id="10" name="Rectangle 9">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smtClean="0">
                <a:solidFill>
                  <a:schemeClr val="bg1"/>
                </a:solidFill>
                <a:latin typeface="+mj-lt"/>
                <a:ea typeface="+mj-ea"/>
                <a:cs typeface="+mj-cs"/>
              </a:rPr>
              <a:t>3. The Status and Reception of Climate Refugees</a:t>
            </a:r>
            <a:endParaRPr lang="en-US" kern="1200" dirty="0">
              <a:solidFill>
                <a:schemeClr val="bg1"/>
              </a:solidFill>
              <a:latin typeface="+mj-lt"/>
              <a:ea typeface="+mj-ea"/>
              <a:cs typeface="+mj-cs"/>
            </a:endParaRPr>
          </a:p>
        </p:txBody>
      </p:sp>
    </p:spTree>
    <p:extLst>
      <p:ext uri="{BB962C8B-B14F-4D97-AF65-F5344CB8AC3E}">
        <p14:creationId xmlns:p14="http://schemas.microsoft.com/office/powerpoint/2010/main" val="6128841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A21A528-EEA4-434F-A2B0-FDCF89E7970D}"/>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Displacement by natural hazards</a:t>
            </a:r>
          </a:p>
        </p:txBody>
      </p:sp>
      <p:pic>
        <p:nvPicPr>
          <p:cNvPr id="4" name="Picture 3">
            <a:extLst>
              <a:ext uri="{FF2B5EF4-FFF2-40B4-BE49-F238E27FC236}">
                <a16:creationId xmlns="" xmlns:a16="http://schemas.microsoft.com/office/drawing/2014/main" id="{27B71C15-BA7C-4C25-98BC-F784D20BA4EA}"/>
              </a:ext>
            </a:extLst>
          </p:cNvPr>
          <p:cNvPicPr>
            <a:picLocks noChangeAspect="1"/>
          </p:cNvPicPr>
          <p:nvPr/>
        </p:nvPicPr>
        <p:blipFill>
          <a:blip r:embed="rId3"/>
          <a:stretch>
            <a:fillRect/>
          </a:stretch>
        </p:blipFill>
        <p:spPr>
          <a:xfrm>
            <a:off x="1244763" y="1471614"/>
            <a:ext cx="9676747" cy="5236947"/>
          </a:xfrm>
          <a:prstGeom prst="rect">
            <a:avLst/>
          </a:prstGeom>
        </p:spPr>
      </p:pic>
    </p:spTree>
    <p:extLst>
      <p:ext uri="{BB962C8B-B14F-4D97-AF65-F5344CB8AC3E}">
        <p14:creationId xmlns:p14="http://schemas.microsoft.com/office/powerpoint/2010/main" val="21317881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Desertification and urban migration</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19320466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 xmlns:a16="http://schemas.microsoft.com/office/drawing/2014/main" id="{0F9CC06E-0F56-487E-AEEB-C600CBCC638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Displacement: Somalia</a:t>
            </a:r>
          </a:p>
        </p:txBody>
      </p:sp>
      <p:cxnSp>
        <p:nvCxnSpPr>
          <p:cNvPr id="11" name="Straight Connector 10">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AB4BEC1B-2F0E-44DC-9F5D-CBAE09A67288}"/>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142091" y="2426818"/>
            <a:ext cx="3834868" cy="3997637"/>
          </a:xfrm>
          <a:prstGeom prst="rect">
            <a:avLst/>
          </a:prstGeom>
          <a:noFill/>
        </p:spPr>
      </p:pic>
      <p:cxnSp>
        <p:nvCxnSpPr>
          <p:cNvPr id="13" name="Straight Connector 12">
            <a:extLst>
              <a:ext uri="{FF2B5EF4-FFF2-40B4-BE49-F238E27FC236}">
                <a16:creationId xmlns=""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95E18527-B410-4442-9260-DB7CFA6B882C}"/>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6445073" y="3005603"/>
            <a:ext cx="5455917" cy="2840066"/>
          </a:xfrm>
          <a:prstGeom prst="rect">
            <a:avLst/>
          </a:prstGeom>
          <a:noFill/>
        </p:spPr>
      </p:pic>
    </p:spTree>
    <p:extLst>
      <p:ext uri="{BB962C8B-B14F-4D97-AF65-F5344CB8AC3E}">
        <p14:creationId xmlns:p14="http://schemas.microsoft.com/office/powerpoint/2010/main" val="23488894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7913" y="1576318"/>
            <a:ext cx="7404591" cy="3416320"/>
          </a:xfrm>
          <a:prstGeom prst="rect">
            <a:avLst/>
          </a:prstGeom>
          <a:noFill/>
        </p:spPr>
        <p:txBody>
          <a:bodyPr wrap="none" rtlCol="0">
            <a:spAutoFit/>
          </a:bodyPr>
          <a:lstStyle/>
          <a:p>
            <a:endParaRPr lang="en-US" sz="2400" dirty="0"/>
          </a:p>
          <a:p>
            <a:pPr marL="342900" indent="-342900">
              <a:buAutoNum type="arabicPeriod"/>
            </a:pPr>
            <a:r>
              <a:rPr lang="en-US" sz="2400" dirty="0" smtClean="0"/>
              <a:t>Knowing and Not Knowing:  The Arendt </a:t>
            </a:r>
            <a:r>
              <a:rPr lang="mr-IN" sz="2400" dirty="0" smtClean="0"/>
              <a:t>–</a:t>
            </a:r>
            <a:r>
              <a:rPr lang="en-US" sz="2400" dirty="0" smtClean="0"/>
              <a:t> Cohen  thesis</a:t>
            </a:r>
          </a:p>
          <a:p>
            <a:pPr marL="342900" indent="-342900">
              <a:buAutoNum type="arabicPeriod"/>
            </a:pPr>
            <a:endParaRPr lang="en-US" sz="2400" dirty="0"/>
          </a:p>
          <a:p>
            <a:r>
              <a:rPr lang="en-US" sz="2400" dirty="0" smtClean="0"/>
              <a:t>       1a  Hannah Arendt,  </a:t>
            </a:r>
            <a:r>
              <a:rPr lang="en-US" sz="2400" u="sng" dirty="0" smtClean="0"/>
              <a:t>Eichmann in Jerusalem</a:t>
            </a:r>
          </a:p>
          <a:p>
            <a:r>
              <a:rPr lang="en-US" sz="2400" dirty="0" smtClean="0"/>
              <a:t>       1b  Stanley Cohen,    </a:t>
            </a:r>
            <a:r>
              <a:rPr lang="en-US" sz="2400" u="sng" dirty="0" smtClean="0"/>
              <a:t>States of Denial</a:t>
            </a:r>
          </a:p>
          <a:p>
            <a:endParaRPr lang="en-US" sz="2400" dirty="0"/>
          </a:p>
          <a:p>
            <a:pPr marL="342900" indent="-342900">
              <a:buAutoNum type="arabicPeriod" startAt="2"/>
            </a:pPr>
            <a:r>
              <a:rPr lang="en-US" sz="2400" dirty="0" err="1" smtClean="0"/>
              <a:t>Paralysed</a:t>
            </a:r>
            <a:r>
              <a:rPr lang="en-US" sz="2400" dirty="0" smtClean="0"/>
              <a:t> in the Headlights:  The </a:t>
            </a:r>
            <a:r>
              <a:rPr lang="en-US" sz="2400" dirty="0" err="1" smtClean="0"/>
              <a:t>Pavlovian</a:t>
            </a:r>
            <a:r>
              <a:rPr lang="en-US" sz="2400" dirty="0" smtClean="0"/>
              <a:t> thesis</a:t>
            </a:r>
          </a:p>
          <a:p>
            <a:pPr marL="342900" indent="-342900">
              <a:buAutoNum type="arabicPeriod" startAt="2"/>
            </a:pPr>
            <a:endParaRPr lang="en-US" sz="2400" dirty="0"/>
          </a:p>
          <a:p>
            <a:r>
              <a:rPr lang="en-US" sz="2400" dirty="0" smtClean="0"/>
              <a:t>3.   The </a:t>
            </a:r>
            <a:r>
              <a:rPr lang="en-US" sz="2400" dirty="0" err="1" smtClean="0"/>
              <a:t>Disfunctionality</a:t>
            </a:r>
            <a:r>
              <a:rPr lang="en-US" sz="2400" dirty="0" smtClean="0"/>
              <a:t> of “Crisis” Language</a:t>
            </a:r>
          </a:p>
        </p:txBody>
      </p:sp>
      <p:sp>
        <p:nvSpPr>
          <p:cNvPr id="6" name="Rectangle 5">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smtClean="0">
                <a:solidFill>
                  <a:schemeClr val="bg1"/>
                </a:solidFill>
                <a:latin typeface="+mj-lt"/>
                <a:ea typeface="+mj-ea"/>
                <a:cs typeface="+mj-cs"/>
              </a:rPr>
              <a:t>1. States of Denial</a:t>
            </a:r>
            <a:endParaRPr lang="en-US" kern="1200" dirty="0">
              <a:solidFill>
                <a:schemeClr val="bg1"/>
              </a:solidFill>
              <a:latin typeface="+mj-lt"/>
              <a:ea typeface="+mj-ea"/>
              <a:cs typeface="+mj-cs"/>
            </a:endParaRPr>
          </a:p>
        </p:txBody>
      </p:sp>
    </p:spTree>
    <p:extLst>
      <p:ext uri="{BB962C8B-B14F-4D97-AF65-F5344CB8AC3E}">
        <p14:creationId xmlns:p14="http://schemas.microsoft.com/office/powerpoint/2010/main" val="28765514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tkarwadi">
            <a:extLst>
              <a:ext uri="{FF2B5EF4-FFF2-40B4-BE49-F238E27FC236}">
                <a16:creationId xmlns="" xmlns:a16="http://schemas.microsoft.com/office/drawing/2014/main" id="{948E479E-0C4B-445C-8AA1-F9313CA384CB}"/>
              </a:ext>
            </a:extLst>
          </p:cNvPr>
          <p:cNvPicPr/>
          <p:nvPr/>
        </p:nvPicPr>
        <p:blipFill rotWithShape="1">
          <a:blip r:embed="rId3">
            <a:extLst>
              <a:ext uri="{28A0092B-C50C-407E-A947-70E740481C1C}">
                <a14:useLocalDpi xmlns:a14="http://schemas.microsoft.com/office/drawing/2010/main" val="0"/>
              </a:ext>
            </a:extLst>
          </a:blip>
          <a:srcRect l="109" r="6508" b="-2"/>
          <a:stretch/>
        </p:blipFill>
        <p:spPr bwMode="auto">
          <a:xfrm>
            <a:off x="838200" y="-3810"/>
            <a:ext cx="9928860" cy="6858001"/>
          </a:xfrm>
          <a:prstGeom prst="rect">
            <a:avLst/>
          </a:prstGeom>
          <a:noFill/>
        </p:spPr>
      </p:pic>
      <p:pic>
        <p:nvPicPr>
          <p:cNvPr id="15" name="Picture 14">
            <a:extLst>
              <a:ext uri="{FF2B5EF4-FFF2-40B4-BE49-F238E27FC236}">
                <a16:creationId xmlns="" xmlns:a16="http://schemas.microsoft.com/office/drawing/2014/main" id="{CB607B98-7700-4DC9-8BE8-A876255F9C5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A dry well in Somalia (1)</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41682768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tkarwadi well">
            <a:extLst>
              <a:ext uri="{FF2B5EF4-FFF2-40B4-BE49-F238E27FC236}">
                <a16:creationId xmlns="" xmlns:a16="http://schemas.microsoft.com/office/drawing/2014/main" id="{3A887025-9C05-4389-8CC9-FEE65A04F749}"/>
              </a:ext>
            </a:extLst>
          </p:cNvPr>
          <p:cNvPicPr/>
          <p:nvPr/>
        </p:nvPicPr>
        <p:blipFill rotWithShape="1">
          <a:blip r:embed="rId3">
            <a:extLst>
              <a:ext uri="{28A0092B-C50C-407E-A947-70E740481C1C}">
                <a14:useLocalDpi xmlns:a14="http://schemas.microsoft.com/office/drawing/2010/main" val="0"/>
              </a:ext>
            </a:extLst>
          </a:blip>
          <a:srcRect l="9720" r="8843"/>
          <a:stretch/>
        </p:blipFill>
        <p:spPr bwMode="auto">
          <a:xfrm>
            <a:off x="838200" y="-3810"/>
            <a:ext cx="9928860" cy="6858001"/>
          </a:xfrm>
          <a:prstGeom prst="rect">
            <a:avLst/>
          </a:prstGeom>
          <a:noFill/>
        </p:spPr>
      </p:pic>
      <p:pic>
        <p:nvPicPr>
          <p:cNvPr id="15" name="Picture 14">
            <a:extLst>
              <a:ext uri="{FF2B5EF4-FFF2-40B4-BE49-F238E27FC236}">
                <a16:creationId xmlns="" xmlns:a16="http://schemas.microsoft.com/office/drawing/2014/main" id="{CB607B98-7700-4DC9-8BE8-A876255F9C5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A dry well in Somalia (2)</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1962902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Causes and effects of desertification">
            <a:extLst>
              <a:ext uri="{FF2B5EF4-FFF2-40B4-BE49-F238E27FC236}">
                <a16:creationId xmlns="" xmlns:a16="http://schemas.microsoft.com/office/drawing/2014/main" id="{AB792A85-E799-47AE-A318-0B01C6B954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1542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sacrifice zones uk">
            <a:extLst>
              <a:ext uri="{FF2B5EF4-FFF2-40B4-BE49-F238E27FC236}">
                <a16:creationId xmlns="" xmlns:a16="http://schemas.microsoft.com/office/drawing/2014/main" id="{D801F2D7-34D3-4960-A754-82E38CE818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07" b="4252"/>
          <a:stretch/>
        </p:blipFill>
        <p:spPr bwMode="auto">
          <a:xfrm>
            <a:off x="20" y="7948"/>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39250" y="4603750"/>
            <a:ext cx="1960563" cy="1754327"/>
          </a:xfrm>
          <a:prstGeom prst="rect">
            <a:avLst/>
          </a:prstGeom>
          <a:noFill/>
        </p:spPr>
        <p:txBody>
          <a:bodyPr wrap="square" rtlCol="0">
            <a:spAutoFit/>
          </a:bodyPr>
          <a:lstStyle/>
          <a:p>
            <a:r>
              <a:rPr lang="en-US" dirty="0" smtClean="0"/>
              <a:t>The ring of desertification. Red dots represent population centers affected by desertification </a:t>
            </a:r>
            <a:endParaRPr lang="en-US" dirty="0"/>
          </a:p>
        </p:txBody>
      </p:sp>
    </p:spTree>
    <p:extLst>
      <p:ext uri="{BB962C8B-B14F-4D97-AF65-F5344CB8AC3E}">
        <p14:creationId xmlns:p14="http://schemas.microsoft.com/office/powerpoint/2010/main" val="10165732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sacrifice zones uk">
            <a:extLst>
              <a:ext uri="{FF2B5EF4-FFF2-40B4-BE49-F238E27FC236}">
                <a16:creationId xmlns="" xmlns:a16="http://schemas.microsoft.com/office/drawing/2014/main" id="{DF48486C-0B33-407A-BC34-64D9D0F0C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 b="12284"/>
          <a:stretch/>
        </p:blipFill>
        <p:spPr bwMode="auto">
          <a:xfrm>
            <a:off x="0" y="590018"/>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5333" y="0"/>
            <a:ext cx="9503835" cy="707886"/>
          </a:xfrm>
          <a:prstGeom prst="rect">
            <a:avLst/>
          </a:prstGeom>
          <a:noFill/>
        </p:spPr>
        <p:txBody>
          <a:bodyPr wrap="square" rtlCol="0">
            <a:spAutoFit/>
          </a:bodyPr>
          <a:lstStyle/>
          <a:p>
            <a:r>
              <a:rPr lang="en-US" sz="4000" dirty="0" smtClean="0"/>
              <a:t>Desertification and the Israeli security fence</a:t>
            </a:r>
            <a:endParaRPr lang="en-US" sz="4000" dirty="0"/>
          </a:p>
        </p:txBody>
      </p:sp>
    </p:spTree>
    <p:extLst>
      <p:ext uri="{BB962C8B-B14F-4D97-AF65-F5344CB8AC3E}">
        <p14:creationId xmlns:p14="http://schemas.microsoft.com/office/powerpoint/2010/main" val="6313900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 xmlns:a16="http://schemas.microsoft.com/office/drawing/2014/main" id="{92D0456C-9389-4BD4-A03A-53D3EBE35B4F}"/>
              </a:ext>
            </a:extLst>
          </p:cNvPr>
          <p:cNvPicPr>
            <a:picLocks noChangeAspect="1"/>
          </p:cNvPicPr>
          <p:nvPr/>
        </p:nvPicPr>
        <p:blipFill>
          <a:blip r:embed="rId3"/>
          <a:stretch>
            <a:fillRect/>
          </a:stretch>
        </p:blipFill>
        <p:spPr>
          <a:xfrm>
            <a:off x="1293356" y="643467"/>
            <a:ext cx="9605288" cy="5571066"/>
          </a:xfrm>
          <a:prstGeom prst="rect">
            <a:avLst/>
          </a:prstGeom>
        </p:spPr>
      </p:pic>
    </p:spTree>
    <p:extLst>
      <p:ext uri="{BB962C8B-B14F-4D97-AF65-F5344CB8AC3E}">
        <p14:creationId xmlns:p14="http://schemas.microsoft.com/office/powerpoint/2010/main" val="41889775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05934" y="1859493"/>
            <a:ext cx="10515600" cy="4351338"/>
          </a:xfrm>
        </p:spPr>
        <p:txBody>
          <a:bodyPr/>
          <a:lstStyle/>
          <a:p>
            <a:pPr marL="514350" indent="-514350">
              <a:lnSpc>
                <a:spcPct val="200000"/>
              </a:lnSpc>
              <a:buAutoNum type="arabicPeriod"/>
            </a:pPr>
            <a:r>
              <a:rPr lang="en-US" dirty="0" smtClean="0"/>
              <a:t>The </a:t>
            </a:r>
            <a:r>
              <a:rPr lang="en-US" dirty="0"/>
              <a:t>question of </a:t>
            </a:r>
            <a:r>
              <a:rPr lang="en-US" dirty="0" smtClean="0"/>
              <a:t>time</a:t>
            </a:r>
          </a:p>
          <a:p>
            <a:pPr marL="514350" indent="-514350">
              <a:lnSpc>
                <a:spcPct val="200000"/>
              </a:lnSpc>
              <a:buAutoNum type="arabicPeriod"/>
            </a:pPr>
            <a:r>
              <a:rPr lang="en-US" dirty="0" smtClean="0"/>
              <a:t>The </a:t>
            </a:r>
            <a:r>
              <a:rPr lang="en-US" dirty="0"/>
              <a:t>question of scale</a:t>
            </a:r>
          </a:p>
          <a:p>
            <a:endParaRPr lang="en-US" dirty="0"/>
          </a:p>
        </p:txBody>
      </p:sp>
      <p:sp>
        <p:nvSpPr>
          <p:cNvPr id="7" name="Rectangle 6">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dirty="0">
                <a:solidFill>
                  <a:schemeClr val="bg1"/>
                </a:solidFill>
              </a:rPr>
              <a:t>4. Can Climate Change be Addressed Democratically</a:t>
            </a:r>
            <a:r>
              <a:rPr lang="en-US" sz="4000" dirty="0" smtClean="0">
                <a:solidFill>
                  <a:schemeClr val="bg1"/>
                </a:solidFill>
              </a:rPr>
              <a:t>?</a:t>
            </a:r>
            <a:endParaRPr lang="en-US" sz="4000" kern="1200" dirty="0">
              <a:solidFill>
                <a:schemeClr val="bg1"/>
              </a:solidFill>
            </a:endParaRPr>
          </a:p>
        </p:txBody>
      </p:sp>
    </p:spTree>
    <p:extLst>
      <p:ext uri="{BB962C8B-B14F-4D97-AF65-F5344CB8AC3E}">
        <p14:creationId xmlns:p14="http://schemas.microsoft.com/office/powerpoint/2010/main" val="12982948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dirty="0" smtClean="0">
                <a:solidFill>
                  <a:schemeClr val="bg1"/>
                </a:solidFill>
              </a:rPr>
              <a:t>5. Mitigation and Adaptation</a:t>
            </a:r>
            <a:endParaRPr lang="en-US" sz="4000" kern="1200" dirty="0">
              <a:solidFill>
                <a:schemeClr val="bg1"/>
              </a:solidFill>
            </a:endParaRPr>
          </a:p>
        </p:txBody>
      </p:sp>
    </p:spTree>
    <p:extLst>
      <p:ext uri="{BB962C8B-B14F-4D97-AF65-F5344CB8AC3E}">
        <p14:creationId xmlns:p14="http://schemas.microsoft.com/office/powerpoint/2010/main" val="3006604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0A970FC5-6192-4D76-97A8-ABE95658A91B}"/>
              </a:ext>
            </a:extLst>
          </p:cNvPr>
          <p:cNvPicPr>
            <a:picLocks noGrp="1" noChangeAspect="1"/>
          </p:cNvPicPr>
          <p:nvPr>
            <p:ph idx="1"/>
          </p:nvPr>
        </p:nvPicPr>
        <p:blipFill>
          <a:blip r:embed="rId2"/>
          <a:stretch>
            <a:fillRect/>
          </a:stretch>
        </p:blipFill>
        <p:spPr>
          <a:xfrm>
            <a:off x="0" y="1"/>
            <a:ext cx="12192000" cy="6858000"/>
          </a:xfrm>
        </p:spPr>
      </p:pic>
      <p:sp>
        <p:nvSpPr>
          <p:cNvPr id="7" name="Rectangle 6">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dirty="0">
                <a:solidFill>
                  <a:schemeClr val="bg1"/>
                </a:solidFill>
              </a:rPr>
              <a:t>B.I.G.-designed Berm Proposal</a:t>
            </a:r>
            <a:endParaRPr lang="en-US" sz="3200" kern="1200" dirty="0">
              <a:solidFill>
                <a:schemeClr val="bg1"/>
              </a:solidFill>
            </a:endParaRPr>
          </a:p>
        </p:txBody>
      </p:sp>
    </p:spTree>
    <p:extLst>
      <p:ext uri="{BB962C8B-B14F-4D97-AF65-F5344CB8AC3E}">
        <p14:creationId xmlns:p14="http://schemas.microsoft.com/office/powerpoint/2010/main" val="38721347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2013557" cy="6858000"/>
          </a:xfrm>
          <a:prstGeom prst="rect">
            <a:avLst/>
          </a:prstGeom>
          <a:solidFill>
            <a:srgbClr val="825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3FB060C4-3FF3-448B-BACE-72F8AC27CDA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BERM PROPOSAL</a:t>
            </a:r>
          </a:p>
        </p:txBody>
      </p:sp>
      <p:pic>
        <p:nvPicPr>
          <p:cNvPr id="5" name="Picture 4" descr="A close up of a map&#10;&#10;Description automatically generated">
            <a:extLst>
              <a:ext uri="{FF2B5EF4-FFF2-40B4-BE49-F238E27FC236}">
                <a16:creationId xmlns="" xmlns:a16="http://schemas.microsoft.com/office/drawing/2014/main" id="{12DCC395-3497-4544-988A-936F2FD62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569" y="619600"/>
            <a:ext cx="8232673" cy="5618799"/>
          </a:xfrm>
          <a:prstGeom prst="rect">
            <a:avLst/>
          </a:prstGeom>
        </p:spPr>
      </p:pic>
    </p:spTree>
    <p:extLst>
      <p:ext uri="{BB962C8B-B14F-4D97-AF65-F5344CB8AC3E}">
        <p14:creationId xmlns:p14="http://schemas.microsoft.com/office/powerpoint/2010/main" val="12087573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smtClean="0">
                <a:solidFill>
                  <a:schemeClr val="bg1"/>
                </a:solidFill>
                <a:latin typeface="+mj-lt"/>
                <a:ea typeface="+mj-ea"/>
                <a:cs typeface="+mj-cs"/>
              </a:rPr>
              <a:t>2. The Present Condition</a:t>
            </a:r>
            <a:endParaRPr lang="en-US" kern="1200" dirty="0">
              <a:solidFill>
                <a:schemeClr val="bg1"/>
              </a:solidFill>
              <a:latin typeface="+mj-lt"/>
              <a:ea typeface="+mj-ea"/>
              <a:cs typeface="+mj-cs"/>
            </a:endParaRPr>
          </a:p>
        </p:txBody>
      </p:sp>
    </p:spTree>
    <p:extLst>
      <p:ext uri="{BB962C8B-B14F-4D97-AF65-F5344CB8AC3E}">
        <p14:creationId xmlns:p14="http://schemas.microsoft.com/office/powerpoint/2010/main" val="24657397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Mitigation, time, and the question of scale</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40513403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A picture containing boat, skating, water&#10;&#10;Description automatically generated">
            <a:extLst>
              <a:ext uri="{FF2B5EF4-FFF2-40B4-BE49-F238E27FC236}">
                <a16:creationId xmlns="" xmlns:a16="http://schemas.microsoft.com/office/drawing/2014/main" id="{E0782E21-0A9B-419D-A144-ADA5BA854B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281" y="-70189"/>
            <a:ext cx="12262281" cy="69281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dirty="0" smtClean="0">
                <a:solidFill>
                  <a:schemeClr val="bg1"/>
                </a:solidFill>
                <a:latin typeface="+mj-lt"/>
                <a:ea typeface="+mj-ea"/>
                <a:cs typeface="+mj-cs"/>
              </a:rPr>
              <a:t>Mitigation: storm surge barrier, Rotterdam (1)</a:t>
            </a:r>
            <a:r>
              <a:rPr lang="en-US" sz="3200" dirty="0">
                <a:solidFill>
                  <a:schemeClr val="bg1"/>
                </a:solidFill>
              </a:rPr>
              <a:t> </a:t>
            </a:r>
            <a:r>
              <a:rPr lang="en-US" sz="3200" dirty="0" smtClean="0">
                <a:solidFill>
                  <a:schemeClr val="bg1"/>
                </a:solidFill>
              </a:rPr>
              <a:t>– 45 year framework</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38721188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and silver text&#10;&#10;Description automatically generated">
            <a:extLst>
              <a:ext uri="{FF2B5EF4-FFF2-40B4-BE49-F238E27FC236}">
                <a16:creationId xmlns="" xmlns:a16="http://schemas.microsoft.com/office/drawing/2014/main" id="{5123FA37-0132-428C-B626-B3C77E6F3AD9}"/>
              </a:ext>
            </a:extLst>
          </p:cNvPr>
          <p:cNvPicPr>
            <a:picLocks noChangeAspect="1"/>
          </p:cNvPicPr>
          <p:nvPr/>
        </p:nvPicPr>
        <p:blipFill rotWithShape="1">
          <a:blip r:embed="rId3"/>
          <a:srcRect t="3460" b="12585"/>
          <a:stretch/>
        </p:blipFill>
        <p:spPr>
          <a:xfrm>
            <a:off x="0" y="0"/>
            <a:ext cx="12613449" cy="7095066"/>
          </a:xfrm>
          <a:prstGeom prst="rect">
            <a:avLst/>
          </a:prstGeom>
        </p:spPr>
      </p:pic>
      <p:sp>
        <p:nvSpPr>
          <p:cNvPr id="4" name="Rectangle 3">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Mitigation: storm surge barrier, Rotterdam (2)</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12453118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A picture containing indoor, floor, building, wall&#10;&#10;Description automatically generated">
            <a:extLst>
              <a:ext uri="{FF2B5EF4-FFF2-40B4-BE49-F238E27FC236}">
                <a16:creationId xmlns="" xmlns:a16="http://schemas.microsoft.com/office/drawing/2014/main" id="{FEE3EB86-2FCA-487A-9E54-2E92243DEDA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77017" cy="68800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Adaptation: floating house, Amsterdam</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34868646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 xmlns:a16="http://schemas.microsoft.com/office/drawing/2014/main" id="{A60A8812-9FF3-48EC-AC9F-4634C22D57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0"/>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FFFF"/>
                </a:solidFill>
              </a:rPr>
              <a:t>Proposal to green Phoenix, principally to cool surfaces which </a:t>
            </a:r>
            <a:endParaRPr lang="en-US" sz="2800" dirty="0" smtClean="0">
              <a:solidFill>
                <a:srgbClr val="FFFFFF"/>
              </a:solidFill>
            </a:endParaRPr>
          </a:p>
          <a:p>
            <a:pPr algn="ctr"/>
            <a:r>
              <a:rPr lang="en-US" sz="2800" dirty="0" smtClean="0">
                <a:solidFill>
                  <a:srgbClr val="FFFFFF"/>
                </a:solidFill>
              </a:rPr>
              <a:t>are now heat </a:t>
            </a:r>
            <a:r>
              <a:rPr lang="en-US" sz="2800" dirty="0">
                <a:solidFill>
                  <a:srgbClr val="FFFFFF"/>
                </a:solidFill>
              </a:rPr>
              <a:t>absorbing tarmac  -  30 year framework</a:t>
            </a:r>
          </a:p>
        </p:txBody>
      </p:sp>
    </p:spTree>
    <p:extLst>
      <p:ext uri="{BB962C8B-B14F-4D97-AF65-F5344CB8AC3E}">
        <p14:creationId xmlns:p14="http://schemas.microsoft.com/office/powerpoint/2010/main" val="3488144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Mitigatio</a:t>
            </a:r>
            <a:r>
              <a:rPr lang="en-US" sz="3200" dirty="0" smtClean="0">
                <a:solidFill>
                  <a:schemeClr val="bg1"/>
                </a:solidFill>
              </a:rPr>
              <a:t>n:</a:t>
            </a:r>
            <a:r>
              <a:rPr lang="en-US" sz="3200" kern="1200" dirty="0" smtClean="0">
                <a:solidFill>
                  <a:schemeClr val="bg1"/>
                </a:solidFill>
                <a:latin typeface="+mj-lt"/>
                <a:ea typeface="+mj-ea"/>
                <a:cs typeface="+mj-cs"/>
              </a:rPr>
              <a:t> small scale</a:t>
            </a:r>
            <a:r>
              <a:rPr lang="en-US" sz="3200" dirty="0" smtClean="0">
                <a:solidFill>
                  <a:schemeClr val="bg1"/>
                </a:solidFill>
              </a:rPr>
              <a:t> – surfaces: goo</a:t>
            </a:r>
          </a:p>
        </p:txBody>
      </p:sp>
    </p:spTree>
    <p:extLst>
      <p:ext uri="{BB962C8B-B14F-4D97-AF65-F5344CB8AC3E}">
        <p14:creationId xmlns:p14="http://schemas.microsoft.com/office/powerpoint/2010/main" val="25443066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 xmlns:a16="http://schemas.microsoft.com/office/drawing/2014/main" id="{E12350F3-DB83-413A-980B-1CEB9249866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453265" y="1570814"/>
            <a:ext cx="0" cy="3710227"/>
          </a:xfrm>
          <a:prstGeom prst="line">
            <a:avLst/>
          </a:prstGeom>
          <a:ln w="19050">
            <a:solidFill>
              <a:srgbClr val="D4B43D"/>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251183" y="1"/>
            <a:ext cx="12443183" cy="7465910"/>
          </a:xfrm>
          <a:prstGeom prst="rect">
            <a:avLst/>
          </a:prstGeom>
        </p:spPr>
      </p:pic>
      <p:sp>
        <p:nvSpPr>
          <p:cNvPr id="7" name="Rectangle 6">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8"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635468"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FFFFFF"/>
                </a:solidFill>
              </a:rPr>
              <a:t>Mitigation:  </a:t>
            </a:r>
            <a:r>
              <a:rPr lang="en-US" sz="3200" dirty="0" err="1">
                <a:solidFill>
                  <a:srgbClr val="FFFFFF"/>
                </a:solidFill>
              </a:rPr>
              <a:t>Koolseal</a:t>
            </a:r>
            <a:r>
              <a:rPr lang="en-US" sz="3200" dirty="0">
                <a:solidFill>
                  <a:srgbClr val="FFFFFF"/>
                </a:solidFill>
              </a:rPr>
              <a:t> goo, water-based, titanium infused Los Angeles</a:t>
            </a:r>
          </a:p>
        </p:txBody>
      </p:sp>
    </p:spTree>
    <p:extLst>
      <p:ext uri="{BB962C8B-B14F-4D97-AF65-F5344CB8AC3E}">
        <p14:creationId xmlns:p14="http://schemas.microsoft.com/office/powerpoint/2010/main" val="36802387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172" name="Picture 4" descr="A group of people in front of a building&#10;&#10;Description automatically generated">
            <a:extLst>
              <a:ext uri="{FF2B5EF4-FFF2-40B4-BE49-F238E27FC236}">
                <a16:creationId xmlns="" xmlns:a16="http://schemas.microsoft.com/office/drawing/2014/main" id="{25817883-66B0-430A-BE3A-FF4B158AF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0" r="1" b="14297"/>
          <a:stretch/>
        </p:blipFill>
        <p:spPr bwMode="auto">
          <a:xfrm>
            <a:off x="728133" y="1283435"/>
            <a:ext cx="10911915" cy="5574565"/>
          </a:xfrm>
          <a:prstGeom prst="rect">
            <a:avLst/>
          </a:prstGeom>
          <a:noFill/>
          <a:ln w="190500">
            <a:solidFill>
              <a:srgbClr val="FFFFFF"/>
            </a:solidFill>
            <a:miter lim="800000"/>
          </a:ln>
          <a:effectLst>
            <a:outerShdw blurRad="76200" dist="19050" dir="5400000" algn="t" rotWithShape="0">
              <a:prstClr val="black">
                <a:alpha val="55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FFFFFF"/>
                </a:solidFill>
              </a:rPr>
              <a:t>Mitigation:  </a:t>
            </a:r>
            <a:r>
              <a:rPr lang="en-US" sz="3200" dirty="0" err="1">
                <a:solidFill>
                  <a:srgbClr val="FFFFFF"/>
                </a:solidFill>
              </a:rPr>
              <a:t>Koolseal</a:t>
            </a:r>
            <a:r>
              <a:rPr lang="en-US" sz="3200" dirty="0">
                <a:solidFill>
                  <a:srgbClr val="FFFFFF"/>
                </a:solidFill>
              </a:rPr>
              <a:t> </a:t>
            </a:r>
            <a:r>
              <a:rPr lang="en-US" sz="3200" dirty="0" smtClean="0">
                <a:solidFill>
                  <a:srgbClr val="FFFFFF"/>
                </a:solidFill>
              </a:rPr>
              <a:t>goo applied to roof-top, Bronx, NY</a:t>
            </a:r>
            <a:endParaRPr lang="en-US" sz="3200" dirty="0">
              <a:solidFill>
                <a:srgbClr val="FFFFFF"/>
              </a:solidFill>
            </a:endParaRPr>
          </a:p>
        </p:txBody>
      </p:sp>
    </p:spTree>
    <p:extLst>
      <p:ext uri="{BB962C8B-B14F-4D97-AF65-F5344CB8AC3E}">
        <p14:creationId xmlns:p14="http://schemas.microsoft.com/office/powerpoint/2010/main" val="31555069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B30D0359-123D-48A0-BE82-153F9301A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33"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57333" y="1727200"/>
            <a:ext cx="6062135" cy="2641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cs typeface="Calibri"/>
              </a:rPr>
              <a:t>Porous version of </a:t>
            </a:r>
            <a:r>
              <a:rPr lang="en-US" sz="3000" dirty="0" err="1">
                <a:cs typeface="Calibri"/>
              </a:rPr>
              <a:t>Koolseal</a:t>
            </a:r>
            <a:r>
              <a:rPr lang="en-US" sz="3000" dirty="0">
                <a:cs typeface="Calibri"/>
              </a:rPr>
              <a:t> goo combined with </a:t>
            </a:r>
            <a:r>
              <a:rPr lang="en-US" sz="3000" dirty="0" err="1">
                <a:cs typeface="Calibri"/>
              </a:rPr>
              <a:t>bioswales</a:t>
            </a:r>
            <a:r>
              <a:rPr lang="en-US" sz="3000" dirty="0">
                <a:cs typeface="Calibri"/>
              </a:rPr>
              <a:t> on a Los Angeles pavement, capturing and filtering rain-water and run-off </a:t>
            </a:r>
          </a:p>
        </p:txBody>
      </p:sp>
    </p:spTree>
    <p:extLst>
      <p:ext uri="{BB962C8B-B14F-4D97-AF65-F5344CB8AC3E}">
        <p14:creationId xmlns:p14="http://schemas.microsoft.com/office/powerpoint/2010/main" val="162115150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Mitigation: vertical re-surfacing</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217126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map&#10;&#10;Description automatically generated">
            <a:extLst>
              <a:ext uri="{FF2B5EF4-FFF2-40B4-BE49-F238E27FC236}">
                <a16:creationId xmlns="" xmlns:a16="http://schemas.microsoft.com/office/drawing/2014/main" id="{F9BF8D5D-B5DF-4732-BAF6-94C8AB5A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289" y="579966"/>
            <a:ext cx="8334091" cy="5854700"/>
          </a:xfrm>
          <a:prstGeom prst="rect">
            <a:avLst/>
          </a:prstGeom>
        </p:spPr>
      </p:pic>
    </p:spTree>
    <p:extLst>
      <p:ext uri="{BB962C8B-B14F-4D97-AF65-F5344CB8AC3E}">
        <p14:creationId xmlns:p14="http://schemas.microsoft.com/office/powerpoint/2010/main" val="35196287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A house with bushes in front of a building&#10;&#10;Description automatically generated">
            <a:extLst>
              <a:ext uri="{FF2B5EF4-FFF2-40B4-BE49-F238E27FC236}">
                <a16:creationId xmlns="" xmlns:a16="http://schemas.microsoft.com/office/drawing/2014/main" id="{D67123C4-4A6F-4001-8C9A-F94620770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4" r="1" b="12232"/>
          <a:stretch/>
        </p:blipFill>
        <p:spPr bwMode="auto">
          <a:xfrm>
            <a:off x="-237066" y="0"/>
            <a:ext cx="1342416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dirty="0" smtClean="0">
                <a:solidFill>
                  <a:schemeClr val="bg1"/>
                </a:solidFill>
              </a:rPr>
              <a:t>Green terraces in Singapore</a:t>
            </a:r>
            <a:endParaRPr lang="en-US" sz="3200" kern="1200" dirty="0">
              <a:solidFill>
                <a:schemeClr val="bg1"/>
              </a:solidFill>
            </a:endParaRPr>
          </a:p>
        </p:txBody>
      </p:sp>
    </p:spTree>
    <p:extLst>
      <p:ext uri="{BB962C8B-B14F-4D97-AF65-F5344CB8AC3E}">
        <p14:creationId xmlns:p14="http://schemas.microsoft.com/office/powerpoint/2010/main" val="2979364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 xmlns:a16="http://schemas.microsoft.com/office/drawing/2014/main" id="{2C53B5E3-D90B-423E-B01F-560AB3673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200"/>
            <a:ext cx="12192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smtClean="0">
                <a:solidFill>
                  <a:schemeClr val="bg1"/>
                </a:solidFill>
                <a:latin typeface="+mj-lt"/>
                <a:ea typeface="+mj-ea"/>
                <a:cs typeface="+mj-cs"/>
              </a:rPr>
              <a:t>Total green wall in Singapore: Oasis Hotel</a:t>
            </a:r>
            <a:endParaRPr lang="en-US" sz="3200" kern="1200" dirty="0">
              <a:solidFill>
                <a:schemeClr val="bg1"/>
              </a:solidFill>
              <a:latin typeface="+mj-lt"/>
              <a:ea typeface="+mj-ea"/>
              <a:cs typeface="+mj-cs"/>
            </a:endParaRPr>
          </a:p>
        </p:txBody>
      </p:sp>
    </p:spTree>
    <p:extLst>
      <p:ext uri="{BB962C8B-B14F-4D97-AF65-F5344CB8AC3E}">
        <p14:creationId xmlns:p14="http://schemas.microsoft.com/office/powerpoint/2010/main" val="2246427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smtClean="0">
                <a:solidFill>
                  <a:schemeClr val="bg1"/>
                </a:solidFill>
                <a:latin typeface="+mj-lt"/>
                <a:ea typeface="+mj-ea"/>
                <a:cs typeface="+mj-cs"/>
              </a:rPr>
              <a:t>6. Individual </a:t>
            </a:r>
            <a:r>
              <a:rPr lang="en-US" kern="1200" dirty="0" err="1" smtClean="0">
                <a:solidFill>
                  <a:schemeClr val="bg1"/>
                </a:solidFill>
                <a:latin typeface="+mj-lt"/>
                <a:ea typeface="+mj-ea"/>
                <a:cs typeface="+mj-cs"/>
              </a:rPr>
              <a:t>Behaviour</a:t>
            </a:r>
            <a:endParaRPr lang="en-US" kern="1200" dirty="0">
              <a:solidFill>
                <a:schemeClr val="bg1"/>
              </a:solidFill>
              <a:latin typeface="+mj-lt"/>
              <a:ea typeface="+mj-ea"/>
              <a:cs typeface="+mj-cs"/>
            </a:endParaRPr>
          </a:p>
        </p:txBody>
      </p:sp>
    </p:spTree>
    <p:extLst>
      <p:ext uri="{BB962C8B-B14F-4D97-AF65-F5344CB8AC3E}">
        <p14:creationId xmlns:p14="http://schemas.microsoft.com/office/powerpoint/2010/main" val="283404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D24C0E2-33CC-4487-9FB1-5FCAC97D6F5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54666" y="754340"/>
            <a:ext cx="10317911" cy="5731126"/>
          </a:xfrm>
          <a:prstGeom prst="rect">
            <a:avLst/>
          </a:prstGeom>
          <a:noFill/>
        </p:spPr>
      </p:pic>
    </p:spTree>
    <p:extLst>
      <p:ext uri="{BB962C8B-B14F-4D97-AF65-F5344CB8AC3E}">
        <p14:creationId xmlns:p14="http://schemas.microsoft.com/office/powerpoint/2010/main" val="1092787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42285737-90EE-47DC-AC80-8AE156B119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B57BDC17-F1B3-455F-BBF1-680AA1F25C0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 xmlns:a16="http://schemas.microsoft.com/office/drawing/2014/main" id="{64E2FA9A-FEF7-4501-B0EB-5E45EDD2177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 xmlns:a16="http://schemas.microsoft.com/office/drawing/2014/main" id="{BC38192B-B4CB-47D4-A3B1-10010247F1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 xmlns:a16="http://schemas.microsoft.com/office/drawing/2014/main" id="{96330E33-E171-4B0F-82B5-AF7230399B5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 xmlns:a16="http://schemas.microsoft.com/office/drawing/2014/main" id="{332B1723-69BF-42D7-B757-0FA059E1525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 xmlns:a16="http://schemas.microsoft.com/office/drawing/2014/main" id="{F115D62D-1E96-48D1-A78D-D370A0BFB9B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 xmlns:a16="http://schemas.microsoft.com/office/drawing/2014/main" id="{91C2876A-169D-4822-A766-C00578C88B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 xmlns:a16="http://schemas.microsoft.com/office/drawing/2014/main" id="{E34F029E-DDB6-42ED-A343-15C17F69143F}"/>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Sustainable diet</a:t>
            </a:r>
            <a:br>
              <a:rPr lang="en-US" sz="4000" dirty="0">
                <a:solidFill>
                  <a:srgbClr val="FFFFFF"/>
                </a:solidFill>
              </a:rPr>
            </a:br>
            <a:r>
              <a:rPr lang="en-US" sz="4000" dirty="0">
                <a:solidFill>
                  <a:srgbClr val="FFFFFF"/>
                </a:solidFill>
              </a:rPr>
              <a:t/>
            </a:r>
            <a:br>
              <a:rPr lang="en-US" sz="4000" dirty="0">
                <a:solidFill>
                  <a:srgbClr val="FFFFFF"/>
                </a:solidFill>
              </a:rPr>
            </a:br>
            <a:r>
              <a:rPr lang="en-US" sz="2000" b="1" dirty="0">
                <a:solidFill>
                  <a:schemeClr val="bg2"/>
                </a:solidFill>
              </a:rPr>
              <a:t>to keep global temperature below 2C</a:t>
            </a:r>
            <a:r>
              <a:rPr lang="en-US" sz="4000" dirty="0">
                <a:solidFill>
                  <a:schemeClr val="bg2"/>
                </a:solidFill>
              </a:rPr>
              <a:t/>
            </a:r>
            <a:br>
              <a:rPr lang="en-US" sz="4000" dirty="0">
                <a:solidFill>
                  <a:schemeClr val="bg2"/>
                </a:solidFill>
              </a:rPr>
            </a:br>
            <a:endParaRPr lang="en-US" sz="4000" dirty="0">
              <a:solidFill>
                <a:schemeClr val="bg2"/>
              </a:solidFill>
            </a:endParaRPr>
          </a:p>
        </p:txBody>
      </p:sp>
      <p:graphicFrame>
        <p:nvGraphicFramePr>
          <p:cNvPr id="4" name="Content Placeholder 3">
            <a:extLst>
              <a:ext uri="{FF2B5EF4-FFF2-40B4-BE49-F238E27FC236}">
                <a16:creationId xmlns="" xmlns:a16="http://schemas.microsoft.com/office/drawing/2014/main" id="{10150965-F324-4B94-9116-1297DD13876A}"/>
              </a:ext>
            </a:extLst>
          </p:cNvPr>
          <p:cNvGraphicFramePr>
            <a:graphicFrameLocks noGrp="1"/>
          </p:cNvGraphicFramePr>
          <p:nvPr>
            <p:ph idx="1"/>
            <p:extLst>
              <p:ext uri="{D42A27DB-BD31-4B8C-83A1-F6EECF244321}">
                <p14:modId xmlns:p14="http://schemas.microsoft.com/office/powerpoint/2010/main" val="794125003"/>
              </p:ext>
            </p:extLst>
          </p:nvPr>
        </p:nvGraphicFramePr>
        <p:xfrm>
          <a:off x="5010150" y="863010"/>
          <a:ext cx="6492876" cy="4750985"/>
        </p:xfrm>
        <a:graphic>
          <a:graphicData uri="http://schemas.openxmlformats.org/drawingml/2006/table">
            <a:tbl>
              <a:tblPr firstRow="1" bandCol="1"/>
              <a:tblGrid>
                <a:gridCol w="3188828">
                  <a:extLst>
                    <a:ext uri="{9D8B030D-6E8A-4147-A177-3AD203B41FA5}">
                      <a16:colId xmlns="" xmlns:a16="http://schemas.microsoft.com/office/drawing/2014/main" val="3960467886"/>
                    </a:ext>
                  </a:extLst>
                </a:gridCol>
                <a:gridCol w="3304048">
                  <a:extLst>
                    <a:ext uri="{9D8B030D-6E8A-4147-A177-3AD203B41FA5}">
                      <a16:colId xmlns="" xmlns:a16="http://schemas.microsoft.com/office/drawing/2014/main" val="1022777285"/>
                    </a:ext>
                  </a:extLst>
                </a:gridCol>
              </a:tblGrid>
              <a:tr h="1907152">
                <a:tc>
                  <a:txBody>
                    <a:bodyPr/>
                    <a:lstStyle/>
                    <a:p>
                      <a:pPr marL="0" marR="0" algn="l" fontAlgn="t">
                        <a:lnSpc>
                          <a:spcPct val="110000"/>
                        </a:lnSpc>
                        <a:spcBef>
                          <a:spcPts val="0"/>
                        </a:spcBef>
                        <a:spcAft>
                          <a:spcPts val="0"/>
                        </a:spcAft>
                      </a:pPr>
                      <a:r>
                        <a:rPr lang="en-US" sz="1800" b="1" i="0" u="none" strike="noStrike">
                          <a:effectLst/>
                          <a:latin typeface="Calibri" panose="020F0502020204030204" pitchFamily="34" charset="0"/>
                          <a:ea typeface="Times New Roman" panose="02020603050405020304" pitchFamily="18" charset="0"/>
                          <a:cs typeface="Times New Roman" panose="02020603050405020304" pitchFamily="18" charset="0"/>
                        </a:rPr>
                        <a:t>The way we eat now (average person in the UK, per week)</a:t>
                      </a:r>
                      <a:endParaRPr lang="en-US" sz="2100" b="0" i="0" u="none" strike="noStrike">
                        <a:effectLst/>
                        <a:latin typeface="Arial" panose="020B0604020202020204" pitchFamily="34" charset="0"/>
                      </a:endParaRPr>
                    </a:p>
                    <a:p>
                      <a:pPr marL="0" marR="0" algn="l" fontAlgn="t">
                        <a:lnSpc>
                          <a:spcPct val="110000"/>
                        </a:lnSpc>
                        <a:spcBef>
                          <a:spcPts val="0"/>
                        </a:spcBef>
                        <a:spcAft>
                          <a:spcPts val="0"/>
                        </a:spcAft>
                      </a:pPr>
                      <a:r>
                        <a:rPr lang="en-US" sz="1800" b="1"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US" sz="2100" b="0" i="0" u="none" strike="noStrike">
                        <a:effectLst/>
                        <a:latin typeface="Arial" panose="020B0604020202020204" pitchFamily="34" charset="0"/>
                      </a:endParaRPr>
                    </a:p>
                    <a:p>
                      <a:pPr marL="0" marR="0" algn="l" fontAlgn="t">
                        <a:lnSpc>
                          <a:spcPct val="110000"/>
                        </a:lnSpc>
                        <a:spcBef>
                          <a:spcPts val="0"/>
                        </a:spcBef>
                        <a:spcAft>
                          <a:spcPts val="0"/>
                        </a:spcAft>
                      </a:pPr>
                      <a:r>
                        <a:rPr lang="en-US" sz="1800" b="1" i="0" u="none" strike="noStrike">
                          <a:effectLst/>
                          <a:latin typeface="Calibri" panose="020F0502020204030204" pitchFamily="34" charset="0"/>
                          <a:ea typeface="Times New Roman" panose="02020603050405020304" pitchFamily="18" charset="0"/>
                          <a:cs typeface="Times New Roman" panose="02020603050405020304" pitchFamily="18" charset="0"/>
                        </a:rPr>
                        <a:t>1.6kg meat and 4.2 litres of milk</a:t>
                      </a:r>
                      <a:endParaRPr lang="en-US" sz="2100" b="0" i="0" u="none" strike="noStrike">
                        <a:effectLst/>
                        <a:latin typeface="Arial" panose="020B0604020202020204" pitchFamily="34" charset="0"/>
                      </a:endParaRPr>
                    </a:p>
                    <a:p>
                      <a:pPr marL="0" marR="0" algn="l" fontAlgn="t">
                        <a:lnSpc>
                          <a:spcPct val="110000"/>
                        </a:lnSpc>
                        <a:spcBef>
                          <a:spcPts val="0"/>
                        </a:spcBef>
                        <a:spcAft>
                          <a:spcPts val="0"/>
                        </a:spcAft>
                      </a:pPr>
                      <a:r>
                        <a:rPr lang="en-US" sz="1800" b="1"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0000"/>
                        </a:lnSpc>
                        <a:spcBef>
                          <a:spcPts val="0"/>
                        </a:spcBef>
                        <a:spcAft>
                          <a:spcPts val="0"/>
                        </a:spcAft>
                      </a:pPr>
                      <a:r>
                        <a:rPr lang="en-US" sz="1800" b="1" i="0" u="none" strike="noStrike">
                          <a:effectLst/>
                          <a:latin typeface="Calibri" panose="020F0502020204030204" pitchFamily="34" charset="0"/>
                          <a:ea typeface="Times New Roman" panose="02020603050405020304" pitchFamily="18" charset="0"/>
                          <a:cs typeface="Times New Roman" panose="02020603050405020304" pitchFamily="18" charset="0"/>
                        </a:rPr>
                        <a:t>Future recommended diet (average person, per week)</a:t>
                      </a:r>
                      <a:endParaRPr lang="en-US" sz="2100" b="0" i="0" u="none" strike="noStrike">
                        <a:effectLst/>
                        <a:latin typeface="Arial" panose="020B0604020202020204" pitchFamily="34" charset="0"/>
                      </a:endParaRPr>
                    </a:p>
                    <a:p>
                      <a:pPr marL="0" marR="0" algn="l" fontAlgn="t">
                        <a:lnSpc>
                          <a:spcPct val="110000"/>
                        </a:lnSpc>
                        <a:spcBef>
                          <a:spcPts val="0"/>
                        </a:spcBef>
                        <a:spcAft>
                          <a:spcPts val="0"/>
                        </a:spcAft>
                      </a:pPr>
                      <a:r>
                        <a:rPr lang="en-US" sz="1800" b="1"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US" sz="2100" b="0" i="0" u="none" strike="noStrike">
                        <a:effectLst/>
                        <a:latin typeface="Arial" panose="020B0604020202020204" pitchFamily="34" charset="0"/>
                      </a:endParaRPr>
                    </a:p>
                    <a:p>
                      <a:pPr marL="0" marR="0" algn="l" fontAlgn="t">
                        <a:lnSpc>
                          <a:spcPct val="110000"/>
                        </a:lnSpc>
                        <a:spcBef>
                          <a:spcPts val="0"/>
                        </a:spcBef>
                        <a:spcAft>
                          <a:spcPts val="0"/>
                        </a:spcAft>
                      </a:pPr>
                      <a:r>
                        <a:rPr lang="en-US" sz="1800" b="1" i="0" u="none" strike="noStrike">
                          <a:effectLst/>
                          <a:latin typeface="Calibri" panose="020F0502020204030204" pitchFamily="34" charset="0"/>
                          <a:ea typeface="Times New Roman" panose="02020603050405020304" pitchFamily="18" charset="0"/>
                          <a:cs typeface="Times New Roman" panose="02020603050405020304" pitchFamily="18" charset="0"/>
                        </a:rPr>
                        <a:t>500g of meat and 1 litre of milk</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44607877"/>
                  </a:ext>
                </a:extLst>
              </a:tr>
              <a:tr h="362118">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3 burgers (450g)</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1 quarter-pound beef burger</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74507335"/>
                  </a:ext>
                </a:extLst>
              </a:tr>
              <a:tr h="362118">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6 sausages (450g)</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2 sausages</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76086048"/>
                  </a:ext>
                </a:extLst>
              </a:tr>
              <a:tr h="362118">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8 slices of bacon (250g)</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3 rashers of bacon</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66579904"/>
                  </a:ext>
                </a:extLst>
              </a:tr>
              <a:tr h="362118">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2 chicken breasts (350g)</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1 chicken breast</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44727808"/>
                  </a:ext>
                </a:extLst>
              </a:tr>
              <a:tr h="362118">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3 litres of milk</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1 litre of milk or 100g of cheese</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8635087"/>
                  </a:ext>
                </a:extLst>
              </a:tr>
              <a:tr h="671125">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100g of cheese and a helping of cream</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 </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29311472"/>
                  </a:ext>
                </a:extLst>
              </a:tr>
              <a:tr h="362118">
                <a:tc>
                  <a:txBody>
                    <a:bodyPr/>
                    <a:lstStyle/>
                    <a:p>
                      <a:pPr marL="0" marR="0" algn="l" fontAlgn="t">
                        <a:lnSpc>
                          <a:spcPct val="110000"/>
                        </a:lnSpc>
                        <a:spcBef>
                          <a:spcPts val="0"/>
                        </a:spcBef>
                        <a:spcAft>
                          <a:spcPts val="0"/>
                        </a:spcAft>
                      </a:pPr>
                      <a:r>
                        <a:rPr lang="en-US" sz="1800" b="0" i="0" u="none" strike="noStrike">
                          <a:effectLst/>
                          <a:latin typeface="Calibri" panose="020F0502020204030204" pitchFamily="34" charset="0"/>
                          <a:ea typeface="Times New Roman" panose="02020603050405020304" pitchFamily="18" charset="0"/>
                          <a:cs typeface="Times New Roman" panose="02020603050405020304" pitchFamily="18" charset="0"/>
                        </a:rPr>
                        <a:t>4 ham sandwiches (100g)</a:t>
                      </a:r>
                      <a:endParaRPr lang="en-US" sz="2100" b="0" i="0" u="none" strike="noStrike">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10000"/>
                        </a:lnSpc>
                        <a:spcBef>
                          <a:spcPts val="0"/>
                        </a:spcBef>
                        <a:spcAft>
                          <a:spcPts val="0"/>
                        </a:spcAft>
                      </a:pPr>
                      <a:r>
                        <a:rPr lang="en-US" sz="1800" b="0" i="0" u="none" strike="no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2100" b="0" i="0" u="none" strike="noStrike" dirty="0">
                        <a:effectLst/>
                        <a:latin typeface="Arial" panose="020B0604020202020204" pitchFamily="34" charset="0"/>
                      </a:endParaRPr>
                    </a:p>
                  </a:txBody>
                  <a:tcPr marL="79007" marR="79007" marT="1097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49957589"/>
                  </a:ext>
                </a:extLst>
              </a:tr>
            </a:tbl>
          </a:graphicData>
        </a:graphic>
      </p:graphicFrame>
      <p:sp>
        <p:nvSpPr>
          <p:cNvPr id="19" name="Title 2">
            <a:extLst>
              <a:ext uri="{FF2B5EF4-FFF2-40B4-BE49-F238E27FC236}">
                <a16:creationId xmlns="" xmlns:a16="http://schemas.microsoft.com/office/drawing/2014/main" id="{8C7D85BE-040A-4F2F-8B04-A7C81C4628E2}"/>
              </a:ext>
            </a:extLst>
          </p:cNvPr>
          <p:cNvSpPr txBox="1">
            <a:spLocks/>
          </p:cNvSpPr>
          <p:nvPr/>
        </p:nvSpPr>
        <p:spPr>
          <a:xfrm>
            <a:off x="-514244" y="5587568"/>
            <a:ext cx="5291328" cy="1759165"/>
          </a:xfrm>
          <a:prstGeom prst="rect">
            <a:avLst/>
          </a:prstGeom>
        </p:spPr>
        <p:txBody>
          <a:bodyPr vert="horz" lIns="274320" tIns="182880" rIns="274320" bIns="18288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Source: Food Climate Research Network</a:t>
            </a:r>
          </a:p>
        </p:txBody>
      </p:sp>
    </p:spTree>
    <p:extLst>
      <p:ext uri="{BB962C8B-B14F-4D97-AF65-F5344CB8AC3E}">
        <p14:creationId xmlns:p14="http://schemas.microsoft.com/office/powerpoint/2010/main" val="315209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A56B2F-74FD-404F-8A73-A57210774524}"/>
              </a:ext>
            </a:extLst>
          </p:cNvPr>
          <p:cNvSpPr>
            <a:spLocks noGrp="1"/>
          </p:cNvSpPr>
          <p:nvPr>
            <p:ph type="title"/>
          </p:nvPr>
        </p:nvSpPr>
        <p:spPr>
          <a:xfrm>
            <a:off x="506437" y="175846"/>
            <a:ext cx="3500045" cy="949908"/>
          </a:xfrm>
        </p:spPr>
        <p:txBody>
          <a:bodyPr>
            <a:noAutofit/>
          </a:bodyPr>
          <a:lstStyle/>
          <a:p>
            <a:r>
              <a:rPr lang="en-US" sz="3200" dirty="0"/>
              <a:t>Weekly ration: 1940</a:t>
            </a:r>
          </a:p>
        </p:txBody>
      </p:sp>
      <p:sp>
        <p:nvSpPr>
          <p:cNvPr id="5127" name="Content Placeholder 5126">
            <a:extLst>
              <a:ext uri="{FF2B5EF4-FFF2-40B4-BE49-F238E27FC236}">
                <a16:creationId xmlns="" xmlns:a16="http://schemas.microsoft.com/office/drawing/2014/main" id="{EE8C1C96-5D6B-442E-A2EF-FFD1F441D38C}"/>
              </a:ext>
            </a:extLst>
          </p:cNvPr>
          <p:cNvSpPr>
            <a:spLocks noGrp="1"/>
          </p:cNvSpPr>
          <p:nvPr>
            <p:ph idx="1"/>
          </p:nvPr>
        </p:nvSpPr>
        <p:spPr>
          <a:xfrm>
            <a:off x="506437" y="1350498"/>
            <a:ext cx="3868615" cy="5331656"/>
          </a:xfrm>
        </p:spPr>
        <p:txBody>
          <a:bodyPr>
            <a:normAutofit fontScale="70000" lnSpcReduction="20000"/>
          </a:bodyPr>
          <a:lstStyle/>
          <a:p>
            <a:pPr lvl="0"/>
            <a:r>
              <a:rPr lang="en-US" b="1" dirty="0"/>
              <a:t>Bacon &amp; Ham         </a:t>
            </a:r>
            <a:r>
              <a:rPr lang="en-US" dirty="0"/>
              <a:t>4 oz</a:t>
            </a:r>
          </a:p>
          <a:p>
            <a:pPr lvl="0"/>
            <a:r>
              <a:rPr lang="en-US" b="1" dirty="0"/>
              <a:t>Other meat</a:t>
            </a:r>
            <a:r>
              <a:rPr lang="en-US" dirty="0"/>
              <a:t>            value of 1 shilling and 2 pence (equivalent to 2 chops)</a:t>
            </a:r>
          </a:p>
          <a:p>
            <a:pPr lvl="0"/>
            <a:r>
              <a:rPr lang="en-US" b="1" dirty="0"/>
              <a:t>Butter</a:t>
            </a:r>
            <a:r>
              <a:rPr lang="en-US" dirty="0"/>
              <a:t>                      2 oz</a:t>
            </a:r>
          </a:p>
          <a:p>
            <a:pPr lvl="0"/>
            <a:r>
              <a:rPr lang="en-US" b="1" dirty="0"/>
              <a:t>Cheese</a:t>
            </a:r>
            <a:r>
              <a:rPr lang="en-US" dirty="0"/>
              <a:t>                     2 oz</a:t>
            </a:r>
          </a:p>
          <a:p>
            <a:pPr lvl="0"/>
            <a:r>
              <a:rPr lang="en-US" b="1" dirty="0"/>
              <a:t>Margarine              </a:t>
            </a:r>
            <a:r>
              <a:rPr lang="en-US" dirty="0"/>
              <a:t>4 oz</a:t>
            </a:r>
          </a:p>
          <a:p>
            <a:pPr lvl="0"/>
            <a:r>
              <a:rPr lang="en-US" b="1" dirty="0"/>
              <a:t>Cooking fat</a:t>
            </a:r>
            <a:r>
              <a:rPr lang="en-US" dirty="0"/>
              <a:t>            4 oz</a:t>
            </a:r>
          </a:p>
          <a:p>
            <a:pPr lvl="0"/>
            <a:r>
              <a:rPr lang="en-US" b="1" dirty="0"/>
              <a:t>Milk</a:t>
            </a:r>
            <a:r>
              <a:rPr lang="en-US" dirty="0"/>
              <a:t>                       3 pints</a:t>
            </a:r>
          </a:p>
          <a:p>
            <a:pPr lvl="0"/>
            <a:r>
              <a:rPr lang="en-US" b="1" dirty="0"/>
              <a:t>Sugar</a:t>
            </a:r>
            <a:r>
              <a:rPr lang="en-US" dirty="0"/>
              <a:t>                    8 oz</a:t>
            </a:r>
          </a:p>
          <a:p>
            <a:pPr lvl="0"/>
            <a:r>
              <a:rPr lang="en-US" b="1" dirty="0"/>
              <a:t>Preserves</a:t>
            </a:r>
            <a:r>
              <a:rPr lang="en-US" dirty="0"/>
              <a:t>            1 </a:t>
            </a:r>
            <a:r>
              <a:rPr lang="en-US" dirty="0" err="1"/>
              <a:t>lb</a:t>
            </a:r>
            <a:r>
              <a:rPr lang="en-US" dirty="0"/>
              <a:t> every 2 months</a:t>
            </a:r>
          </a:p>
          <a:p>
            <a:pPr lvl="0"/>
            <a:r>
              <a:rPr lang="en-US" b="1" dirty="0"/>
              <a:t>Tea</a:t>
            </a:r>
            <a:r>
              <a:rPr lang="en-US" dirty="0"/>
              <a:t>                        2 oz</a:t>
            </a:r>
          </a:p>
          <a:p>
            <a:pPr lvl="0"/>
            <a:r>
              <a:rPr lang="en-US" b="1" dirty="0"/>
              <a:t>Eggs</a:t>
            </a:r>
            <a:r>
              <a:rPr lang="en-US" dirty="0"/>
              <a:t>                     1 fresh egg (plus allowance of dried egg)</a:t>
            </a:r>
          </a:p>
          <a:p>
            <a:pPr lvl="0"/>
            <a:r>
              <a:rPr lang="en-US" b="1" dirty="0"/>
              <a:t>Sweets</a:t>
            </a:r>
            <a:r>
              <a:rPr lang="en-US" dirty="0"/>
              <a:t>                  12 oz every 4 weeks</a:t>
            </a:r>
          </a:p>
          <a:p>
            <a:endParaRPr lang="en-US" sz="1600" b="1" dirty="0"/>
          </a:p>
        </p:txBody>
      </p:sp>
      <p:pic>
        <p:nvPicPr>
          <p:cNvPr id="5124" name="Picture 4" descr="Image result for ww2 rationing amounts">
            <a:extLst>
              <a:ext uri="{FF2B5EF4-FFF2-40B4-BE49-F238E27FC236}">
                <a16:creationId xmlns="" xmlns:a16="http://schemas.microsoft.com/office/drawing/2014/main" id="{A9292320-8716-492D-978E-94F222B4A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237" y="0"/>
            <a:ext cx="6989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76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23F24CB-4973-4CD2-9915-F472FFE68383}"/>
              </a:ext>
            </a:extLst>
          </p:cNvPr>
          <p:cNvPicPr>
            <a:picLocks noChangeAspect="1"/>
          </p:cNvPicPr>
          <p:nvPr/>
        </p:nvPicPr>
        <p:blipFill>
          <a:blip r:embed="rId3"/>
          <a:stretch>
            <a:fillRect/>
          </a:stretch>
        </p:blipFill>
        <p:spPr>
          <a:xfrm>
            <a:off x="2850520" y="595841"/>
            <a:ext cx="6459207" cy="5571067"/>
          </a:xfrm>
          <a:prstGeom prst="rect">
            <a:avLst/>
          </a:prstGeom>
        </p:spPr>
      </p:pic>
      <p:sp>
        <p:nvSpPr>
          <p:cNvPr id="5" name="Text Placeholder 4">
            <a:extLst>
              <a:ext uri="{FF2B5EF4-FFF2-40B4-BE49-F238E27FC236}">
                <a16:creationId xmlns="" xmlns:a16="http://schemas.microsoft.com/office/drawing/2014/main" id="{E4CD47BF-9062-4FB7-ADBC-20A72284E311}"/>
              </a:ext>
            </a:extLst>
          </p:cNvPr>
          <p:cNvSpPr>
            <a:spLocks noGrp="1"/>
          </p:cNvSpPr>
          <p:nvPr>
            <p:ph type="body" sz="half" idx="2"/>
          </p:nvPr>
        </p:nvSpPr>
        <p:spPr>
          <a:xfrm>
            <a:off x="486819" y="6349235"/>
            <a:ext cx="4759154" cy="334108"/>
          </a:xfrm>
        </p:spPr>
        <p:txBody>
          <a:bodyPr/>
          <a:lstStyle/>
          <a:p>
            <a:r>
              <a:rPr lang="en-US" dirty="0"/>
              <a:t>Source: United Nations Environmental </a:t>
            </a:r>
            <a:r>
              <a:rPr lang="en-US" dirty="0" err="1"/>
              <a:t>Programme</a:t>
            </a:r>
            <a:endParaRPr lang="en-US" dirty="0"/>
          </a:p>
        </p:txBody>
      </p:sp>
    </p:spTree>
    <p:extLst>
      <p:ext uri="{BB962C8B-B14F-4D97-AF65-F5344CB8AC3E}">
        <p14:creationId xmlns:p14="http://schemas.microsoft.com/office/powerpoint/2010/main" val="294736058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2">
            <a:extLst>
              <a:ext uri="{FF2B5EF4-FFF2-40B4-BE49-F238E27FC236}">
                <a16:creationId xmlns="" xmlns:a16="http://schemas.microsoft.com/office/drawing/2014/main" id="{6A1D5D4B-427A-4D11-96B0-14BA25D458E1}"/>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dirty="0">
                <a:solidFill>
                  <a:schemeClr val="bg1"/>
                </a:solidFill>
                <a:latin typeface="+mj-lt"/>
                <a:ea typeface="+mj-ea"/>
                <a:cs typeface="+mj-cs"/>
              </a:rPr>
              <a:t>30 hotspots where freshwater is in danger</a:t>
            </a:r>
          </a:p>
        </p:txBody>
      </p:sp>
      <p:pic>
        <p:nvPicPr>
          <p:cNvPr id="3" name="Content Placeholder 3">
            <a:extLst>
              <a:ext uri="{FF2B5EF4-FFF2-40B4-BE49-F238E27FC236}">
                <a16:creationId xmlns="" xmlns:a16="http://schemas.microsoft.com/office/drawing/2014/main" id="{0E3A61A9-CBCD-40AD-92D8-CB28B426F362}"/>
              </a:ext>
            </a:extLst>
          </p:cNvPr>
          <p:cNvPicPr>
            <a:picLocks noChangeAspect="1"/>
          </p:cNvPicPr>
          <p:nvPr/>
        </p:nvPicPr>
        <p:blipFill>
          <a:blip r:embed="rId2"/>
          <a:stretch>
            <a:fillRect/>
          </a:stretch>
        </p:blipFill>
        <p:spPr>
          <a:xfrm>
            <a:off x="2464431" y="1675227"/>
            <a:ext cx="7263138" cy="4394199"/>
          </a:xfrm>
          <a:prstGeom prst="rect">
            <a:avLst/>
          </a:prstGeom>
        </p:spPr>
      </p:pic>
    </p:spTree>
    <p:extLst>
      <p:ext uri="{BB962C8B-B14F-4D97-AF65-F5344CB8AC3E}">
        <p14:creationId xmlns:p14="http://schemas.microsoft.com/office/powerpoint/2010/main" val="35037625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 xmlns:a16="http://schemas.microsoft.com/office/drawing/2014/main" id="{D7829C4F-B2A1-4D81-9802-1720295489B3}"/>
              </a:ext>
            </a:extLst>
          </p:cNvPr>
          <p:cNvPicPr>
            <a:picLocks noChangeAspect="1"/>
          </p:cNvPicPr>
          <p:nvPr/>
        </p:nvPicPr>
        <p:blipFill rotWithShape="1">
          <a:blip r:embed="rId2">
            <a:extLst>
              <a:ext uri="{28A0092B-C50C-407E-A947-70E740481C1C}">
                <a14:useLocalDpi xmlns:a14="http://schemas.microsoft.com/office/drawing/2010/main" val="0"/>
              </a:ext>
            </a:extLst>
          </a:blip>
          <a:srcRect b="6250"/>
          <a:stretch/>
        </p:blipFill>
        <p:spPr>
          <a:xfrm>
            <a:off x="20" y="287877"/>
            <a:ext cx="12191980" cy="6857990"/>
          </a:xfrm>
          <a:prstGeom prst="rect">
            <a:avLst/>
          </a:prstGeom>
        </p:spPr>
      </p:pic>
    </p:spTree>
    <p:extLst>
      <p:ext uri="{BB962C8B-B14F-4D97-AF65-F5344CB8AC3E}">
        <p14:creationId xmlns:p14="http://schemas.microsoft.com/office/powerpoint/2010/main" val="1874711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 xmlns:a16="http://schemas.microsoft.com/office/drawing/2014/main" id="{A1139604-664A-4A07-A2B9-514F4BE76253}"/>
              </a:ext>
            </a:extLst>
          </p:cNvPr>
          <p:cNvPicPr>
            <a:picLocks noChangeAspect="1"/>
          </p:cNvPicPr>
          <p:nvPr/>
        </p:nvPicPr>
        <p:blipFill>
          <a:blip r:embed="rId2"/>
          <a:stretch>
            <a:fillRect/>
          </a:stretch>
        </p:blipFill>
        <p:spPr>
          <a:xfrm>
            <a:off x="2542632" y="0"/>
            <a:ext cx="7106735" cy="6858000"/>
          </a:xfrm>
          <a:prstGeom prst="rect">
            <a:avLst/>
          </a:prstGeom>
        </p:spPr>
      </p:pic>
    </p:spTree>
    <p:extLst>
      <p:ext uri="{BB962C8B-B14F-4D97-AF65-F5344CB8AC3E}">
        <p14:creationId xmlns:p14="http://schemas.microsoft.com/office/powerpoint/2010/main" val="21830073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AF1E50A-8629-4AE5-8BF6-1B33B41E3D93}"/>
              </a:ext>
            </a:extLst>
          </p:cNvPr>
          <p:cNvPicPr>
            <a:picLocks noChangeAspect="1"/>
          </p:cNvPicPr>
          <p:nvPr/>
        </p:nvPicPr>
        <p:blipFill>
          <a:blip r:embed="rId3"/>
          <a:stretch>
            <a:fillRect/>
          </a:stretch>
        </p:blipFill>
        <p:spPr>
          <a:xfrm>
            <a:off x="1000752" y="295422"/>
            <a:ext cx="9624571" cy="5919111"/>
          </a:xfrm>
          <a:prstGeom prst="rect">
            <a:avLst/>
          </a:prstGeom>
        </p:spPr>
      </p:pic>
    </p:spTree>
    <p:extLst>
      <p:ext uri="{BB962C8B-B14F-4D97-AF65-F5344CB8AC3E}">
        <p14:creationId xmlns:p14="http://schemas.microsoft.com/office/powerpoint/2010/main" val="34702206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TotalTime>
  <Words>1701</Words>
  <Application>Microsoft Macintosh PowerPoint</Application>
  <PresentationFormat>Custom</PresentationFormat>
  <Paragraphs>175</Paragraphs>
  <Slides>45</Slides>
  <Notes>27</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 dependent irregularities (1) – Hot Spots</vt:lpstr>
      <vt:lpstr>PowerPoint Presentation</vt:lpstr>
      <vt:lpstr>PowerPoint Presentation</vt:lpstr>
      <vt:lpstr>PowerPoint Presentation</vt:lpstr>
      <vt:lpstr>Flood map (UK): Projection 2050</vt:lpstr>
      <vt:lpstr>PowerPoint Presentation</vt:lpstr>
      <vt:lpstr>PowerPoint Presentation</vt:lpstr>
      <vt:lpstr>Displacement by natural hazards</vt:lpstr>
      <vt:lpstr>PowerPoint Presentation</vt:lpstr>
      <vt:lpstr>Displacement: Somalia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BERM PROPOSAL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diet  to keep global temperature below 2C </vt:lpstr>
      <vt:lpstr>Weekly ration: 1940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Sasha Milonova</dc:creator>
  <cp:lastModifiedBy>Richard Sennett</cp:lastModifiedBy>
  <cp:revision>39</cp:revision>
  <dcterms:created xsi:type="dcterms:W3CDTF">2019-09-13T04:26:41Z</dcterms:created>
  <dcterms:modified xsi:type="dcterms:W3CDTF">2019-10-15T01:33:26Z</dcterms:modified>
</cp:coreProperties>
</file>